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Public Sans Bold" charset="1" panose="00000000000000000000"/>
      <p:regular r:id="rId23"/>
    </p:embeddedFont>
    <p:embeddedFont>
      <p:font typeface="Playfair Display Bold" charset="1" panose="00000800000000000000"/>
      <p:regular r:id="rId24"/>
    </p:embeddedFont>
    <p:embeddedFont>
      <p:font typeface="Public Sans" charset="1" panose="00000000000000000000"/>
      <p:regular r:id="rId25"/>
    </p:embeddedFont>
    <p:embeddedFont>
      <p:font typeface="Playfair Display" charset="1" panose="00000500000000000000"/>
      <p:regular r:id="rId26"/>
    </p:embeddedFont>
    <p:embeddedFont>
      <p:font typeface="Playfair Display Italics" charset="1" panose="00000500000000000000"/>
      <p:regular r:id="rId27"/>
    </p:embeddedFont>
    <p:embeddedFont>
      <p:font typeface="Playfair Display Bold Italics" charset="1" panose="00000800000000000000"/>
      <p:regular r:id="rId31"/>
    </p:embeddedFont>
    <p:embeddedFont>
      <p:font typeface="Public Sans Bold Italics" charset="1" panose="0000000000000000000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notesMasters/notesMaster1.xml" Type="http://schemas.openxmlformats.org/officeDocument/2006/relationships/notesMaster"/><Relationship Id="rId29" Target="theme/theme2.xml" Type="http://schemas.openxmlformats.org/officeDocument/2006/relationships/theme"/><Relationship Id="rId3" Target="viewProps.xml" Type="http://schemas.openxmlformats.org/officeDocument/2006/relationships/viewProps"/><Relationship Id="rId30" Target="notesSlides/notesSlide1.xml" Type="http://schemas.openxmlformats.org/officeDocument/2006/relationships/notesSlide"/><Relationship Id="rId31" Target="fonts/font31.fntdata" Type="http://schemas.openxmlformats.org/officeDocument/2006/relationships/font"/><Relationship Id="rId32" Target="fonts/font32.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Already knowing that B.O.S.S currently has over 2700 followers on Instagram, there is still a lack of engagement on social media platforms. We want to drastically increase this with a new audience of sponsors that can help us reach our goal to help more people in need.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7.pn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 Id="rId4" Target="../media/image4.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F8E5"/>
        </a:solidFill>
      </p:bgPr>
    </p:bg>
    <p:spTree>
      <p:nvGrpSpPr>
        <p:cNvPr id="1" name=""/>
        <p:cNvGrpSpPr/>
        <p:nvPr/>
      </p:nvGrpSpPr>
      <p:grpSpPr>
        <a:xfrm>
          <a:off x="0" y="0"/>
          <a:ext cx="0" cy="0"/>
          <a:chOff x="0" y="0"/>
          <a:chExt cx="0" cy="0"/>
        </a:xfrm>
      </p:grpSpPr>
      <p:sp>
        <p:nvSpPr>
          <p:cNvPr name="AutoShape 2" id="2"/>
          <p:cNvSpPr/>
          <p:nvPr/>
        </p:nvSpPr>
        <p:spPr>
          <a:xfrm flipV="true">
            <a:off x="1028706" y="4514765"/>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82" y="4757367"/>
            <a:ext cx="13439233" cy="1469499"/>
          </a:xfrm>
          <a:prstGeom prst="rect">
            <a:avLst/>
          </a:prstGeom>
        </p:spPr>
        <p:txBody>
          <a:bodyPr anchor="t" rtlCol="false" tIns="0" lIns="0" bIns="0" rIns="0">
            <a:spAutoFit/>
          </a:bodyPr>
          <a:lstStyle/>
          <a:p>
            <a:pPr algn="l">
              <a:lnSpc>
                <a:spcPts val="3896"/>
              </a:lnSpc>
            </a:pPr>
            <a:r>
              <a:rPr lang="en-US" b="true" sz="2783" spc="631">
                <a:solidFill>
                  <a:srgbClr val="7B4E7D"/>
                </a:solidFill>
                <a:latin typeface="Public Sans Bold"/>
                <a:ea typeface="Public Sans Bold"/>
                <a:cs typeface="Public Sans Bold"/>
                <a:sym typeface="Public Sans Bold"/>
              </a:rPr>
              <a:t>BRINGING OPPORTUNITIES, SUPPORT, AND SERVICES TO UPLIFT PEOPLE</a:t>
            </a:r>
          </a:p>
          <a:p>
            <a:pPr algn="l">
              <a:lnSpc>
                <a:spcPts val="3896"/>
              </a:lnSpc>
              <a:spcBef>
                <a:spcPct val="0"/>
              </a:spcBef>
            </a:pPr>
          </a:p>
        </p:txBody>
      </p:sp>
      <p:sp>
        <p:nvSpPr>
          <p:cNvPr name="TextBox 4" id="4"/>
          <p:cNvSpPr txBox="true"/>
          <p:nvPr/>
        </p:nvSpPr>
        <p:spPr>
          <a:xfrm rot="0">
            <a:off x="1028706" y="2430682"/>
            <a:ext cx="16408332" cy="2084083"/>
          </a:xfrm>
          <a:prstGeom prst="rect">
            <a:avLst/>
          </a:prstGeom>
        </p:spPr>
        <p:txBody>
          <a:bodyPr anchor="t" rtlCol="false" tIns="0" lIns="0" bIns="0" rIns="0">
            <a:spAutoFit/>
          </a:bodyPr>
          <a:lstStyle/>
          <a:p>
            <a:pPr algn="l">
              <a:lnSpc>
                <a:spcPts val="15250"/>
              </a:lnSpc>
            </a:pPr>
            <a:r>
              <a:rPr lang="en-US" sz="16758" spc="83" b="true">
                <a:solidFill>
                  <a:srgbClr val="7B4E7D"/>
                </a:solidFill>
                <a:latin typeface="Playfair Display Bold"/>
                <a:ea typeface="Playfair Display Bold"/>
                <a:cs typeface="Playfair Display Bold"/>
                <a:sym typeface="Playfair Display Bold"/>
              </a:rPr>
              <a:t>B.O.S.S</a:t>
            </a:r>
          </a:p>
        </p:txBody>
      </p:sp>
      <p:sp>
        <p:nvSpPr>
          <p:cNvPr name="TextBox 5" id="5"/>
          <p:cNvSpPr txBox="true"/>
          <p:nvPr/>
        </p:nvSpPr>
        <p:spPr>
          <a:xfrm rot="0">
            <a:off x="1281565" y="8785860"/>
            <a:ext cx="7862435" cy="472440"/>
          </a:xfrm>
          <a:prstGeom prst="rect">
            <a:avLst/>
          </a:prstGeom>
        </p:spPr>
        <p:txBody>
          <a:bodyPr anchor="t" rtlCol="false" tIns="0" lIns="0" bIns="0" rIns="0">
            <a:spAutoFit/>
          </a:bodyPr>
          <a:lstStyle/>
          <a:p>
            <a:pPr algn="l">
              <a:lnSpc>
                <a:spcPts val="3899"/>
              </a:lnSpc>
            </a:pPr>
            <a:r>
              <a:rPr lang="en-US" sz="2599">
                <a:solidFill>
                  <a:srgbClr val="7B4E7D"/>
                </a:solidFill>
                <a:latin typeface="Public Sans"/>
                <a:ea typeface="Public Sans"/>
                <a:cs typeface="Public Sans"/>
                <a:sym typeface="Public Sans"/>
              </a:rPr>
              <a:t>Brenda Chan, Anzel de Asis and Marga San Juan</a:t>
            </a:r>
          </a:p>
        </p:txBody>
      </p:sp>
      <p:grpSp>
        <p:nvGrpSpPr>
          <p:cNvPr name="Group 6" id="6"/>
          <p:cNvGrpSpPr/>
          <p:nvPr/>
        </p:nvGrpSpPr>
        <p:grpSpPr>
          <a:xfrm rot="0">
            <a:off x="14446115" y="7407092"/>
            <a:ext cx="3225037" cy="2418778"/>
            <a:chOff x="0" y="0"/>
            <a:chExt cx="4300049" cy="3225037"/>
          </a:xfrm>
        </p:grpSpPr>
        <p:sp>
          <p:nvSpPr>
            <p:cNvPr name="Freeform 7" id="7"/>
            <p:cNvSpPr/>
            <p:nvPr/>
          </p:nvSpPr>
          <p:spPr>
            <a:xfrm flipH="false" flipV="false" rot="0">
              <a:off x="0" y="0"/>
              <a:ext cx="4300049" cy="3225037"/>
            </a:xfrm>
            <a:custGeom>
              <a:avLst/>
              <a:gdLst/>
              <a:ahLst/>
              <a:cxnLst/>
              <a:rect r="r" b="b" t="t" l="l"/>
              <a:pathLst>
                <a:path h="3225037" w="4300049">
                  <a:moveTo>
                    <a:pt x="0" y="0"/>
                  </a:moveTo>
                  <a:lnTo>
                    <a:pt x="4300049" y="0"/>
                  </a:lnTo>
                  <a:lnTo>
                    <a:pt x="4300049" y="3225037"/>
                  </a:lnTo>
                  <a:lnTo>
                    <a:pt x="0" y="322503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3007507" y="1612518"/>
              <a:ext cx="714316" cy="970058"/>
            </a:xfrm>
            <a:custGeom>
              <a:avLst/>
              <a:gdLst/>
              <a:ahLst/>
              <a:cxnLst/>
              <a:rect r="r" b="b" t="t" l="l"/>
              <a:pathLst>
                <a:path h="970058" w="714316">
                  <a:moveTo>
                    <a:pt x="0" y="0"/>
                  </a:moveTo>
                  <a:lnTo>
                    <a:pt x="714316" y="0"/>
                  </a:lnTo>
                  <a:lnTo>
                    <a:pt x="714316" y="970059"/>
                  </a:lnTo>
                  <a:lnTo>
                    <a:pt x="0" y="9700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726086" y="1602963"/>
              <a:ext cx="2243321" cy="979614"/>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grpSp>
      <p:sp>
        <p:nvSpPr>
          <p:cNvPr name="Freeform 10" id="10"/>
          <p:cNvSpPr/>
          <p:nvPr/>
        </p:nvSpPr>
        <p:spPr>
          <a:xfrm flipH="false" flipV="false" rot="-5400000">
            <a:off x="-11091292" y="-1257181"/>
            <a:ext cx="12801363" cy="12801363"/>
          </a:xfrm>
          <a:custGeom>
            <a:avLst/>
            <a:gdLst/>
            <a:ahLst/>
            <a:cxnLst/>
            <a:rect r="r" b="b" t="t" l="l"/>
            <a:pathLst>
              <a:path h="12801363" w="12801363">
                <a:moveTo>
                  <a:pt x="0" y="0"/>
                </a:moveTo>
                <a:lnTo>
                  <a:pt x="12801363" y="0"/>
                </a:lnTo>
                <a:lnTo>
                  <a:pt x="12801363" y="12801362"/>
                </a:lnTo>
                <a:lnTo>
                  <a:pt x="0" y="128013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8F8E5"/>
        </a:solidFill>
      </p:bgPr>
    </p:bg>
    <p:spTree>
      <p:nvGrpSpPr>
        <p:cNvPr id="1" name=""/>
        <p:cNvGrpSpPr/>
        <p:nvPr/>
      </p:nvGrpSpPr>
      <p:grpSpPr>
        <a:xfrm>
          <a:off x="0" y="0"/>
          <a:ext cx="0" cy="0"/>
          <a:chOff x="0" y="0"/>
          <a:chExt cx="0" cy="0"/>
        </a:xfrm>
      </p:grpSpPr>
      <p:sp>
        <p:nvSpPr>
          <p:cNvPr name="Freeform 2" id="2"/>
          <p:cNvSpPr/>
          <p:nvPr/>
        </p:nvSpPr>
        <p:spPr>
          <a:xfrm flipH="false" flipV="false" rot="0">
            <a:off x="16701746" y="8616481"/>
            <a:ext cx="535737" cy="727544"/>
          </a:xfrm>
          <a:custGeom>
            <a:avLst/>
            <a:gdLst/>
            <a:ahLst/>
            <a:cxnLst/>
            <a:rect r="r" b="b" t="t" l="l"/>
            <a:pathLst>
              <a:path h="727544" w="535737">
                <a:moveTo>
                  <a:pt x="0" y="0"/>
                </a:moveTo>
                <a:lnTo>
                  <a:pt x="535736" y="0"/>
                </a:lnTo>
                <a:lnTo>
                  <a:pt x="535736" y="727544"/>
                </a:lnTo>
                <a:lnTo>
                  <a:pt x="0" y="7275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4990680" y="8630746"/>
            <a:ext cx="1682491" cy="713279"/>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sp>
        <p:nvSpPr>
          <p:cNvPr name="TextBox 4" id="4"/>
          <p:cNvSpPr txBox="true"/>
          <p:nvPr/>
        </p:nvSpPr>
        <p:spPr>
          <a:xfrm rot="0">
            <a:off x="1006882" y="950616"/>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7B4E7D"/>
                </a:solidFill>
                <a:latin typeface="Public Sans Bold"/>
                <a:ea typeface="Public Sans Bold"/>
                <a:cs typeface="Public Sans Bold"/>
                <a:sym typeface="Public Sans Bold"/>
              </a:rPr>
              <a:t>PROPOSED SOLUTIONS</a:t>
            </a:r>
          </a:p>
        </p:txBody>
      </p:sp>
      <p:sp>
        <p:nvSpPr>
          <p:cNvPr name="AutoShape 5" id="5"/>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grpSp>
        <p:nvGrpSpPr>
          <p:cNvPr name="Group 6" id="6"/>
          <p:cNvGrpSpPr/>
          <p:nvPr/>
        </p:nvGrpSpPr>
        <p:grpSpPr>
          <a:xfrm rot="0">
            <a:off x="14446115" y="7407092"/>
            <a:ext cx="3225037" cy="2418778"/>
            <a:chOff x="0" y="0"/>
            <a:chExt cx="4300049" cy="3225037"/>
          </a:xfrm>
        </p:grpSpPr>
        <p:sp>
          <p:nvSpPr>
            <p:cNvPr name="Freeform 7" id="7"/>
            <p:cNvSpPr/>
            <p:nvPr/>
          </p:nvSpPr>
          <p:spPr>
            <a:xfrm flipH="false" flipV="false" rot="0">
              <a:off x="0" y="0"/>
              <a:ext cx="4300049" cy="3225037"/>
            </a:xfrm>
            <a:custGeom>
              <a:avLst/>
              <a:gdLst/>
              <a:ahLst/>
              <a:cxnLst/>
              <a:rect r="r" b="b" t="t" l="l"/>
              <a:pathLst>
                <a:path h="3225037" w="4300049">
                  <a:moveTo>
                    <a:pt x="0" y="0"/>
                  </a:moveTo>
                  <a:lnTo>
                    <a:pt x="4300049" y="0"/>
                  </a:lnTo>
                  <a:lnTo>
                    <a:pt x="4300049" y="3225037"/>
                  </a:lnTo>
                  <a:lnTo>
                    <a:pt x="0" y="32250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3007507" y="1612518"/>
              <a:ext cx="714316" cy="970058"/>
            </a:xfrm>
            <a:custGeom>
              <a:avLst/>
              <a:gdLst/>
              <a:ahLst/>
              <a:cxnLst/>
              <a:rect r="r" b="b" t="t" l="l"/>
              <a:pathLst>
                <a:path h="970058" w="714316">
                  <a:moveTo>
                    <a:pt x="0" y="0"/>
                  </a:moveTo>
                  <a:lnTo>
                    <a:pt x="714316" y="0"/>
                  </a:lnTo>
                  <a:lnTo>
                    <a:pt x="714316" y="970059"/>
                  </a:lnTo>
                  <a:lnTo>
                    <a:pt x="0" y="9700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726086" y="1602963"/>
              <a:ext cx="2243321" cy="979614"/>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grpSp>
      <p:sp>
        <p:nvSpPr>
          <p:cNvPr name="Freeform 10" id="10"/>
          <p:cNvSpPr/>
          <p:nvPr/>
        </p:nvSpPr>
        <p:spPr>
          <a:xfrm flipH="false" flipV="false" rot="-5400000">
            <a:off x="-11135035" y="-1212589"/>
            <a:ext cx="12801363" cy="12801363"/>
          </a:xfrm>
          <a:custGeom>
            <a:avLst/>
            <a:gdLst/>
            <a:ahLst/>
            <a:cxnLst/>
            <a:rect r="r" b="b" t="t" l="l"/>
            <a:pathLst>
              <a:path h="12801363" w="12801363">
                <a:moveTo>
                  <a:pt x="0" y="0"/>
                </a:moveTo>
                <a:lnTo>
                  <a:pt x="12801363" y="0"/>
                </a:lnTo>
                <a:lnTo>
                  <a:pt x="12801363" y="12801362"/>
                </a:lnTo>
                <a:lnTo>
                  <a:pt x="0" y="128013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1360136" y="1936647"/>
            <a:ext cx="15341609" cy="7737348"/>
          </a:xfrm>
          <a:prstGeom prst="rect">
            <a:avLst/>
          </a:prstGeom>
        </p:spPr>
        <p:txBody>
          <a:bodyPr anchor="t" rtlCol="false" tIns="0" lIns="0" bIns="0" rIns="0">
            <a:spAutoFit/>
          </a:bodyPr>
          <a:lstStyle/>
          <a:p>
            <a:pPr algn="l" marL="621929" indent="-310964" lvl="1">
              <a:lnSpc>
                <a:spcPts val="6222"/>
              </a:lnSpc>
              <a:buFont typeface="Arial"/>
              <a:buChar char="•"/>
            </a:pPr>
            <a:r>
              <a:rPr lang="en-US" sz="2880" spc="14">
                <a:solidFill>
                  <a:srgbClr val="7B4E7D"/>
                </a:solidFill>
                <a:latin typeface="Public Sans"/>
                <a:ea typeface="Public Sans"/>
                <a:cs typeface="Public Sans"/>
                <a:sym typeface="Public Sans"/>
              </a:rPr>
              <a:t>The </a:t>
            </a:r>
            <a:r>
              <a:rPr lang="en-US" b="true" sz="2880" spc="14">
                <a:solidFill>
                  <a:srgbClr val="7B4E7D"/>
                </a:solidFill>
                <a:latin typeface="Public Sans Bold"/>
                <a:ea typeface="Public Sans Bold"/>
                <a:cs typeface="Public Sans Bold"/>
                <a:sym typeface="Public Sans Bold"/>
              </a:rPr>
              <a:t>quality of an event trumps the quantity</a:t>
            </a:r>
            <a:r>
              <a:rPr lang="en-US" sz="2880" spc="14">
                <a:solidFill>
                  <a:srgbClr val="7B4E7D"/>
                </a:solidFill>
                <a:latin typeface="Public Sans"/>
                <a:ea typeface="Public Sans"/>
                <a:cs typeface="Public Sans"/>
                <a:sym typeface="Public Sans"/>
              </a:rPr>
              <a:t> of events thrown. When integrating content into galas that increase personal investment and belief in the effectiveness of B.O.S.S., it will be easier to sway donors to continue donating. </a:t>
            </a:r>
          </a:p>
          <a:p>
            <a:pPr algn="l" marL="621929" indent="-310964" lvl="1">
              <a:lnSpc>
                <a:spcPts val="6222"/>
              </a:lnSpc>
              <a:buFont typeface="Arial"/>
              <a:buChar char="•"/>
            </a:pPr>
            <a:r>
              <a:rPr lang="en-US" sz="2880" spc="14">
                <a:solidFill>
                  <a:srgbClr val="7B4E7D"/>
                </a:solidFill>
                <a:latin typeface="Public Sans"/>
                <a:ea typeface="Public Sans"/>
                <a:cs typeface="Public Sans"/>
                <a:sym typeface="Public Sans"/>
              </a:rPr>
              <a:t>A more </a:t>
            </a:r>
            <a:r>
              <a:rPr lang="en-US" b="true" sz="2880" spc="14">
                <a:solidFill>
                  <a:srgbClr val="7B4E7D"/>
                </a:solidFill>
                <a:latin typeface="Public Sans Bold"/>
                <a:ea typeface="Public Sans Bold"/>
                <a:cs typeface="Public Sans Bold"/>
                <a:sym typeface="Public Sans Bold"/>
              </a:rPr>
              <a:t>organized and prevalent online presence</a:t>
            </a:r>
            <a:r>
              <a:rPr lang="en-US" sz="2880" spc="14">
                <a:solidFill>
                  <a:srgbClr val="7B4E7D"/>
                </a:solidFill>
                <a:latin typeface="Public Sans"/>
                <a:ea typeface="Public Sans"/>
                <a:cs typeface="Public Sans"/>
                <a:sym typeface="Public Sans"/>
              </a:rPr>
              <a:t> increases reach, exposure, and credibility, which would greatly boost the likelihood of legitimate donors finding and donating to B.O.S.S. </a:t>
            </a:r>
          </a:p>
          <a:p>
            <a:pPr algn="l" marL="621929" indent="-310964" lvl="1">
              <a:lnSpc>
                <a:spcPts val="6222"/>
              </a:lnSpc>
              <a:buFont typeface="Arial"/>
              <a:buChar char="•"/>
            </a:pPr>
            <a:r>
              <a:rPr lang="en-US" sz="2880" spc="14">
                <a:solidFill>
                  <a:srgbClr val="7B4E7D"/>
                </a:solidFill>
                <a:latin typeface="Public Sans"/>
                <a:ea typeface="Public Sans"/>
                <a:cs typeface="Public Sans"/>
                <a:sym typeface="Public Sans"/>
              </a:rPr>
              <a:t>Collaborations help </a:t>
            </a:r>
            <a:r>
              <a:rPr lang="en-US" b="true" sz="2880" spc="14">
                <a:solidFill>
                  <a:srgbClr val="7B4E7D"/>
                </a:solidFill>
                <a:latin typeface="Public Sans Bold"/>
                <a:ea typeface="Public Sans Bold"/>
                <a:cs typeface="Public Sans Bold"/>
                <a:sym typeface="Public Sans Bold"/>
              </a:rPr>
              <a:t>further exposure and build connections, </a:t>
            </a:r>
            <a:r>
              <a:rPr lang="en-US" sz="2880" spc="14">
                <a:solidFill>
                  <a:srgbClr val="7B4E7D"/>
                </a:solidFill>
                <a:latin typeface="Public Sans"/>
                <a:ea typeface="Public Sans"/>
                <a:cs typeface="Public Sans"/>
                <a:sym typeface="Public Sans"/>
              </a:rPr>
              <a:t>especially within the non-profit charity space. United Playaz, the provided example, has </a:t>
            </a:r>
          </a:p>
          <a:p>
            <a:pPr algn="l">
              <a:lnSpc>
                <a:spcPts val="6222"/>
              </a:lnSpc>
            </a:pPr>
            <a:r>
              <a:rPr lang="en-US" sz="2880" spc="14">
                <a:solidFill>
                  <a:srgbClr val="7B4E7D"/>
                </a:solidFill>
                <a:latin typeface="Public Sans"/>
                <a:ea typeface="Public Sans"/>
                <a:cs typeface="Public Sans"/>
                <a:sym typeface="Public Sans"/>
              </a:rPr>
              <a:t>       done many collaborations in the past with other Bay Area </a:t>
            </a:r>
          </a:p>
          <a:p>
            <a:pPr algn="l">
              <a:lnSpc>
                <a:spcPts val="6222"/>
              </a:lnSpc>
            </a:pPr>
            <a:r>
              <a:rPr lang="en-US" sz="2880" spc="14">
                <a:solidFill>
                  <a:srgbClr val="7B4E7D"/>
                </a:solidFill>
                <a:latin typeface="Public Sans"/>
                <a:ea typeface="Public Sans"/>
                <a:cs typeface="Public Sans"/>
                <a:sym typeface="Public Sans"/>
              </a:rPr>
              <a:t>       </a:t>
            </a:r>
            <a:r>
              <a:rPr lang="en-US" sz="2880" spc="14">
                <a:solidFill>
                  <a:srgbClr val="7B4E7D"/>
                </a:solidFill>
                <a:latin typeface="Public Sans"/>
                <a:ea typeface="Public Sans"/>
                <a:cs typeface="Public Sans"/>
                <a:sym typeface="Public Sans"/>
              </a:rPr>
              <a:t>organizations.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8F8E5"/>
        </a:solidFill>
      </p:bgPr>
    </p:bg>
    <p:spTree>
      <p:nvGrpSpPr>
        <p:cNvPr id="1" name=""/>
        <p:cNvGrpSpPr/>
        <p:nvPr/>
      </p:nvGrpSpPr>
      <p:grpSpPr>
        <a:xfrm>
          <a:off x="0" y="0"/>
          <a:ext cx="0" cy="0"/>
          <a:chOff x="0" y="0"/>
          <a:chExt cx="0" cy="0"/>
        </a:xfrm>
      </p:grpSpPr>
      <p:sp>
        <p:nvSpPr>
          <p:cNvPr name="Freeform 2" id="2"/>
          <p:cNvSpPr/>
          <p:nvPr/>
        </p:nvSpPr>
        <p:spPr>
          <a:xfrm flipH="false" flipV="false" rot="0">
            <a:off x="16701746" y="8616481"/>
            <a:ext cx="535737" cy="727544"/>
          </a:xfrm>
          <a:custGeom>
            <a:avLst/>
            <a:gdLst/>
            <a:ahLst/>
            <a:cxnLst/>
            <a:rect r="r" b="b" t="t" l="l"/>
            <a:pathLst>
              <a:path h="727544" w="535737">
                <a:moveTo>
                  <a:pt x="0" y="0"/>
                </a:moveTo>
                <a:lnTo>
                  <a:pt x="535736" y="0"/>
                </a:lnTo>
                <a:lnTo>
                  <a:pt x="535736" y="727544"/>
                </a:lnTo>
                <a:lnTo>
                  <a:pt x="0" y="7275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4990680" y="8630746"/>
            <a:ext cx="1682491" cy="713279"/>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Agency</a:t>
            </a:r>
          </a:p>
        </p:txBody>
      </p:sp>
      <p:sp>
        <p:nvSpPr>
          <p:cNvPr name="TextBox 4" id="4"/>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7B4E7D"/>
                </a:solidFill>
                <a:latin typeface="Public Sans Bold"/>
                <a:ea typeface="Public Sans Bold"/>
                <a:cs typeface="Public Sans Bold"/>
                <a:sym typeface="Public Sans Bold"/>
              </a:rPr>
              <a:t>MARKETING TACTICS AND STRATEGIES</a:t>
            </a:r>
          </a:p>
        </p:txBody>
      </p:sp>
      <p:sp>
        <p:nvSpPr>
          <p:cNvPr name="AutoShape 5" id="5"/>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6" id="6"/>
          <p:cNvSpPr txBox="true"/>
          <p:nvPr/>
        </p:nvSpPr>
        <p:spPr>
          <a:xfrm rot="0">
            <a:off x="1006871" y="1899282"/>
            <a:ext cx="3773952" cy="490855"/>
          </a:xfrm>
          <a:prstGeom prst="rect">
            <a:avLst/>
          </a:prstGeom>
        </p:spPr>
        <p:txBody>
          <a:bodyPr anchor="t" rtlCol="false" tIns="0" lIns="0" bIns="0" rIns="0">
            <a:spAutoFit/>
          </a:bodyPr>
          <a:lstStyle/>
          <a:p>
            <a:pPr algn="l">
              <a:lnSpc>
                <a:spcPts val="3919"/>
              </a:lnSpc>
            </a:pPr>
            <a:r>
              <a:rPr lang="en-US" sz="2799" b="true">
                <a:solidFill>
                  <a:srgbClr val="7B4E7D"/>
                </a:solidFill>
                <a:latin typeface="Public Sans Bold"/>
                <a:ea typeface="Public Sans Bold"/>
                <a:cs typeface="Public Sans Bold"/>
                <a:sym typeface="Public Sans Bold"/>
              </a:rPr>
              <a:t>Social Media</a:t>
            </a:r>
          </a:p>
        </p:txBody>
      </p:sp>
      <p:sp>
        <p:nvSpPr>
          <p:cNvPr name="TextBox 7" id="7"/>
          <p:cNvSpPr txBox="true"/>
          <p:nvPr/>
        </p:nvSpPr>
        <p:spPr>
          <a:xfrm rot="0">
            <a:off x="9152205" y="1904362"/>
            <a:ext cx="3772057" cy="490855"/>
          </a:xfrm>
          <a:prstGeom prst="rect">
            <a:avLst/>
          </a:prstGeom>
        </p:spPr>
        <p:txBody>
          <a:bodyPr anchor="t" rtlCol="false" tIns="0" lIns="0" bIns="0" rIns="0">
            <a:spAutoFit/>
          </a:bodyPr>
          <a:lstStyle/>
          <a:p>
            <a:pPr algn="l">
              <a:lnSpc>
                <a:spcPts val="3919"/>
              </a:lnSpc>
            </a:pPr>
            <a:r>
              <a:rPr lang="en-US" sz="2799" b="true">
                <a:solidFill>
                  <a:srgbClr val="7B4E7D"/>
                </a:solidFill>
                <a:latin typeface="Public Sans Bold"/>
                <a:ea typeface="Public Sans Bold"/>
                <a:cs typeface="Public Sans Bold"/>
                <a:sym typeface="Public Sans Bold"/>
              </a:rPr>
              <a:t>Gala Planning</a:t>
            </a:r>
          </a:p>
        </p:txBody>
      </p:sp>
      <p:sp>
        <p:nvSpPr>
          <p:cNvPr name="TextBox 8" id="8"/>
          <p:cNvSpPr txBox="true"/>
          <p:nvPr/>
        </p:nvSpPr>
        <p:spPr>
          <a:xfrm rot="0">
            <a:off x="1028700" y="6134336"/>
            <a:ext cx="5516047" cy="490855"/>
          </a:xfrm>
          <a:prstGeom prst="rect">
            <a:avLst/>
          </a:prstGeom>
        </p:spPr>
        <p:txBody>
          <a:bodyPr anchor="t" rtlCol="false" tIns="0" lIns="0" bIns="0" rIns="0">
            <a:spAutoFit/>
          </a:bodyPr>
          <a:lstStyle/>
          <a:p>
            <a:pPr algn="l">
              <a:lnSpc>
                <a:spcPts val="3919"/>
              </a:lnSpc>
            </a:pPr>
            <a:r>
              <a:rPr lang="en-US" sz="2799" b="true">
                <a:solidFill>
                  <a:srgbClr val="7B4E7D"/>
                </a:solidFill>
                <a:latin typeface="Public Sans Bold"/>
                <a:ea typeface="Public Sans Bold"/>
                <a:cs typeface="Public Sans Bold"/>
                <a:sym typeface="Public Sans Bold"/>
              </a:rPr>
              <a:t>Coordination and Streamlining</a:t>
            </a:r>
          </a:p>
        </p:txBody>
      </p:sp>
      <p:sp>
        <p:nvSpPr>
          <p:cNvPr name="TextBox 9" id="9"/>
          <p:cNvSpPr txBox="true"/>
          <p:nvPr/>
        </p:nvSpPr>
        <p:spPr>
          <a:xfrm rot="0">
            <a:off x="1006871" y="2499993"/>
            <a:ext cx="7597123" cy="3125470"/>
          </a:xfrm>
          <a:prstGeom prst="rect">
            <a:avLst/>
          </a:prstGeom>
        </p:spPr>
        <p:txBody>
          <a:bodyPr anchor="t" rtlCol="false" tIns="0" lIns="0" bIns="0" rIns="0">
            <a:spAutoFit/>
          </a:bodyPr>
          <a:lstStyle/>
          <a:p>
            <a:pPr algn="l" marL="474978" indent="-237489" lvl="1">
              <a:lnSpc>
                <a:spcPts val="3079"/>
              </a:lnSpc>
              <a:buFont typeface="Arial"/>
              <a:buChar char="•"/>
            </a:pPr>
            <a:r>
              <a:rPr lang="en-US" b="true" sz="2199">
                <a:solidFill>
                  <a:srgbClr val="7B4E7D"/>
                </a:solidFill>
                <a:latin typeface="Public Sans Bold"/>
                <a:ea typeface="Public Sans Bold"/>
                <a:cs typeface="Public Sans Bold"/>
                <a:sym typeface="Public Sans Bold"/>
              </a:rPr>
              <a:t>Targeting and retargeting strategies</a:t>
            </a:r>
            <a:r>
              <a:rPr lang="en-US" sz="2199">
                <a:solidFill>
                  <a:srgbClr val="7B4E7D"/>
                </a:solidFill>
                <a:latin typeface="Public Sans"/>
                <a:ea typeface="Public Sans"/>
                <a:cs typeface="Public Sans"/>
                <a:sym typeface="Public Sans"/>
              </a:rPr>
              <a:t> will help BOSS advertise to an intentional and effective audience, and to remind and re-expose interested viewers to more content and important events</a:t>
            </a:r>
          </a:p>
          <a:p>
            <a:pPr algn="l" marL="474978" indent="-237489" lvl="1">
              <a:lnSpc>
                <a:spcPts val="3079"/>
              </a:lnSpc>
              <a:buFont typeface="Arial"/>
              <a:buChar char="•"/>
            </a:pPr>
            <a:r>
              <a:rPr lang="en-US" sz="2199">
                <a:solidFill>
                  <a:srgbClr val="7B4E7D"/>
                </a:solidFill>
                <a:latin typeface="Public Sans"/>
                <a:ea typeface="Public Sans"/>
                <a:cs typeface="Public Sans"/>
                <a:sym typeface="Public Sans"/>
              </a:rPr>
              <a:t>Budget allotments to increase the </a:t>
            </a:r>
            <a:r>
              <a:rPr lang="en-US" b="true" sz="2199">
                <a:solidFill>
                  <a:srgbClr val="7B4E7D"/>
                </a:solidFill>
                <a:latin typeface="Public Sans Bold"/>
                <a:ea typeface="Public Sans Bold"/>
                <a:cs typeface="Public Sans Bold"/>
                <a:sym typeface="Public Sans Bold"/>
              </a:rPr>
              <a:t>quality and quantity of BOSS content </a:t>
            </a:r>
            <a:r>
              <a:rPr lang="en-US" sz="2199">
                <a:solidFill>
                  <a:srgbClr val="7B4E7D"/>
                </a:solidFill>
                <a:latin typeface="Public Sans"/>
                <a:ea typeface="Public Sans"/>
                <a:cs typeface="Public Sans"/>
                <a:sym typeface="Public Sans"/>
              </a:rPr>
              <a:t>will help grab attention, build the brand identity and story, and allow interested viewers to find more content about BOSS easily.   </a:t>
            </a:r>
          </a:p>
        </p:txBody>
      </p:sp>
      <p:sp>
        <p:nvSpPr>
          <p:cNvPr name="TextBox 10" id="10"/>
          <p:cNvSpPr txBox="true"/>
          <p:nvPr/>
        </p:nvSpPr>
        <p:spPr>
          <a:xfrm rot="0">
            <a:off x="9144000" y="2499993"/>
            <a:ext cx="7825614" cy="3906520"/>
          </a:xfrm>
          <a:prstGeom prst="rect">
            <a:avLst/>
          </a:prstGeom>
        </p:spPr>
        <p:txBody>
          <a:bodyPr anchor="t" rtlCol="false" tIns="0" lIns="0" bIns="0" rIns="0">
            <a:spAutoFit/>
          </a:bodyPr>
          <a:lstStyle/>
          <a:p>
            <a:pPr algn="l" marL="474978" indent="-237489" lvl="1">
              <a:lnSpc>
                <a:spcPts val="3079"/>
              </a:lnSpc>
              <a:buFont typeface="Arial"/>
              <a:buChar char="•"/>
            </a:pPr>
            <a:r>
              <a:rPr lang="en-US" sz="2199">
                <a:solidFill>
                  <a:srgbClr val="7B4E7D"/>
                </a:solidFill>
                <a:latin typeface="Public Sans"/>
                <a:ea typeface="Public Sans"/>
                <a:cs typeface="Public Sans"/>
                <a:sym typeface="Public Sans"/>
              </a:rPr>
              <a:t>Ticket prices for gala events will help go toward the event planning as well as revenue toward BOSS’s charitable causes.</a:t>
            </a:r>
          </a:p>
          <a:p>
            <a:pPr algn="l" marL="474978" indent="-237489" lvl="1">
              <a:lnSpc>
                <a:spcPts val="3079"/>
              </a:lnSpc>
              <a:buFont typeface="Arial"/>
              <a:buChar char="•"/>
            </a:pPr>
            <a:r>
              <a:rPr lang="en-US" sz="2199">
                <a:solidFill>
                  <a:srgbClr val="7B4E7D"/>
                </a:solidFill>
                <a:latin typeface="Public Sans"/>
                <a:ea typeface="Public Sans"/>
                <a:cs typeface="Public Sans"/>
                <a:sym typeface="Public Sans"/>
              </a:rPr>
              <a:t>A well-coordinated gala has the chance to show donors and potential donors the personal impact of their contributions and also to </a:t>
            </a:r>
            <a:r>
              <a:rPr lang="en-US" b="true" sz="2199">
                <a:solidFill>
                  <a:srgbClr val="7B4E7D"/>
                </a:solidFill>
                <a:latin typeface="Public Sans Bold"/>
                <a:ea typeface="Public Sans Bold"/>
                <a:cs typeface="Public Sans Bold"/>
                <a:sym typeface="Public Sans Bold"/>
              </a:rPr>
              <a:t>uplift and feature</a:t>
            </a:r>
            <a:r>
              <a:rPr lang="en-US" sz="2199">
                <a:solidFill>
                  <a:srgbClr val="7B4E7D"/>
                </a:solidFill>
                <a:latin typeface="Public Sans"/>
                <a:ea typeface="Public Sans"/>
                <a:cs typeface="Public Sans"/>
                <a:sym typeface="Public Sans"/>
              </a:rPr>
              <a:t> voices and individuals whose lives were positively impacted by BOSS.</a:t>
            </a:r>
          </a:p>
          <a:p>
            <a:pPr algn="l" marL="474978" indent="-237489" lvl="1">
              <a:lnSpc>
                <a:spcPts val="3079"/>
              </a:lnSpc>
              <a:buFont typeface="Arial"/>
              <a:buChar char="•"/>
            </a:pPr>
            <a:r>
              <a:rPr lang="en-US" sz="2199">
                <a:solidFill>
                  <a:srgbClr val="7B4E7D"/>
                </a:solidFill>
                <a:latin typeface="Public Sans"/>
                <a:ea typeface="Public Sans"/>
                <a:cs typeface="Public Sans"/>
                <a:sym typeface="Public Sans"/>
              </a:rPr>
              <a:t>Additional auctions and games will be present for added revenue.</a:t>
            </a:r>
          </a:p>
        </p:txBody>
      </p:sp>
      <p:sp>
        <p:nvSpPr>
          <p:cNvPr name="TextBox 11" id="11"/>
          <p:cNvSpPr txBox="true"/>
          <p:nvPr/>
        </p:nvSpPr>
        <p:spPr>
          <a:xfrm rot="0">
            <a:off x="1006871" y="6735443"/>
            <a:ext cx="13091932" cy="2472056"/>
          </a:xfrm>
          <a:prstGeom prst="rect">
            <a:avLst/>
          </a:prstGeom>
        </p:spPr>
        <p:txBody>
          <a:bodyPr anchor="t" rtlCol="false" tIns="0" lIns="0" bIns="0" rIns="0">
            <a:spAutoFit/>
          </a:bodyPr>
          <a:lstStyle/>
          <a:p>
            <a:pPr algn="l" marL="604515" indent="-302257" lvl="1">
              <a:lnSpc>
                <a:spcPts val="3919"/>
              </a:lnSpc>
              <a:buFont typeface="Arial"/>
              <a:buChar char="•"/>
            </a:pPr>
            <a:r>
              <a:rPr lang="en-US" sz="2799">
                <a:solidFill>
                  <a:srgbClr val="7B4E7D"/>
                </a:solidFill>
                <a:latin typeface="Public Sans"/>
                <a:ea typeface="Public Sans"/>
                <a:cs typeface="Public Sans"/>
                <a:sym typeface="Public Sans"/>
              </a:rPr>
              <a:t>The unique idea behind BOSS is that they </a:t>
            </a:r>
            <a:r>
              <a:rPr lang="en-US" b="true" sz="2799" i="true">
                <a:solidFill>
                  <a:srgbClr val="7B4E7D"/>
                </a:solidFill>
                <a:latin typeface="Public Sans Bold Italics"/>
                <a:ea typeface="Public Sans Bold Italics"/>
                <a:cs typeface="Public Sans Bold Italics"/>
                <a:sym typeface="Public Sans Bold Italics"/>
              </a:rPr>
              <a:t>hope to build a future wherein their services will no longer be needed. </a:t>
            </a:r>
            <a:r>
              <a:rPr lang="en-US" sz="2799">
                <a:solidFill>
                  <a:srgbClr val="7B4E7D"/>
                </a:solidFill>
                <a:latin typeface="Public Sans"/>
                <a:ea typeface="Public Sans"/>
                <a:cs typeface="Public Sans"/>
                <a:sym typeface="Public Sans"/>
              </a:rPr>
              <a:t>This forward-thinking, overarching idea is a unique and genuine insight that sets BOSS apart from regular organizations. Highlighting this in content, events, and messaging will draw more eyes towards their efforts.</a:t>
            </a:r>
          </a:p>
        </p:txBody>
      </p:sp>
      <p:grpSp>
        <p:nvGrpSpPr>
          <p:cNvPr name="Group 12" id="12"/>
          <p:cNvGrpSpPr/>
          <p:nvPr/>
        </p:nvGrpSpPr>
        <p:grpSpPr>
          <a:xfrm rot="0">
            <a:off x="14446115" y="7407092"/>
            <a:ext cx="3225037" cy="2418778"/>
            <a:chOff x="0" y="0"/>
            <a:chExt cx="4300049" cy="3225037"/>
          </a:xfrm>
        </p:grpSpPr>
        <p:sp>
          <p:nvSpPr>
            <p:cNvPr name="Freeform 13" id="13"/>
            <p:cNvSpPr/>
            <p:nvPr/>
          </p:nvSpPr>
          <p:spPr>
            <a:xfrm flipH="false" flipV="false" rot="0">
              <a:off x="0" y="0"/>
              <a:ext cx="4300049" cy="3225037"/>
            </a:xfrm>
            <a:custGeom>
              <a:avLst/>
              <a:gdLst/>
              <a:ahLst/>
              <a:cxnLst/>
              <a:rect r="r" b="b" t="t" l="l"/>
              <a:pathLst>
                <a:path h="3225037" w="4300049">
                  <a:moveTo>
                    <a:pt x="0" y="0"/>
                  </a:moveTo>
                  <a:lnTo>
                    <a:pt x="4300049" y="0"/>
                  </a:lnTo>
                  <a:lnTo>
                    <a:pt x="4300049" y="3225037"/>
                  </a:lnTo>
                  <a:lnTo>
                    <a:pt x="0" y="32250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3007507" y="1612518"/>
              <a:ext cx="714316" cy="970058"/>
            </a:xfrm>
            <a:custGeom>
              <a:avLst/>
              <a:gdLst/>
              <a:ahLst/>
              <a:cxnLst/>
              <a:rect r="r" b="b" t="t" l="l"/>
              <a:pathLst>
                <a:path h="970058" w="714316">
                  <a:moveTo>
                    <a:pt x="0" y="0"/>
                  </a:moveTo>
                  <a:lnTo>
                    <a:pt x="714316" y="0"/>
                  </a:lnTo>
                  <a:lnTo>
                    <a:pt x="714316" y="970059"/>
                  </a:lnTo>
                  <a:lnTo>
                    <a:pt x="0" y="9700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5" id="15"/>
            <p:cNvSpPr txBox="true"/>
            <p:nvPr/>
          </p:nvSpPr>
          <p:spPr>
            <a:xfrm rot="0">
              <a:off x="726086" y="1602963"/>
              <a:ext cx="2243321" cy="979614"/>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grpSp>
      <p:sp>
        <p:nvSpPr>
          <p:cNvPr name="Freeform 16" id="16"/>
          <p:cNvSpPr/>
          <p:nvPr/>
        </p:nvSpPr>
        <p:spPr>
          <a:xfrm flipH="false" flipV="false" rot="-5400000">
            <a:off x="-11135035" y="-1212589"/>
            <a:ext cx="12801363" cy="12801363"/>
          </a:xfrm>
          <a:custGeom>
            <a:avLst/>
            <a:gdLst/>
            <a:ahLst/>
            <a:cxnLst/>
            <a:rect r="r" b="b" t="t" l="l"/>
            <a:pathLst>
              <a:path h="12801363" w="12801363">
                <a:moveTo>
                  <a:pt x="0" y="0"/>
                </a:moveTo>
                <a:lnTo>
                  <a:pt x="12801363" y="0"/>
                </a:lnTo>
                <a:lnTo>
                  <a:pt x="12801363" y="12801362"/>
                </a:lnTo>
                <a:lnTo>
                  <a:pt x="0" y="128013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8F8E5"/>
        </a:solidFill>
      </p:bgPr>
    </p:bg>
    <p:spTree>
      <p:nvGrpSpPr>
        <p:cNvPr id="1" name=""/>
        <p:cNvGrpSpPr/>
        <p:nvPr/>
      </p:nvGrpSpPr>
      <p:grpSpPr>
        <a:xfrm>
          <a:off x="0" y="0"/>
          <a:ext cx="0" cy="0"/>
          <a:chOff x="0" y="0"/>
          <a:chExt cx="0" cy="0"/>
        </a:xfrm>
      </p:grpSpPr>
      <p:sp>
        <p:nvSpPr>
          <p:cNvPr name="Freeform 2" id="2"/>
          <p:cNvSpPr/>
          <p:nvPr/>
        </p:nvSpPr>
        <p:spPr>
          <a:xfrm flipH="false" flipV="false" rot="0">
            <a:off x="16701746" y="8616481"/>
            <a:ext cx="535737" cy="727544"/>
          </a:xfrm>
          <a:custGeom>
            <a:avLst/>
            <a:gdLst/>
            <a:ahLst/>
            <a:cxnLst/>
            <a:rect r="r" b="b" t="t" l="l"/>
            <a:pathLst>
              <a:path h="727544" w="535737">
                <a:moveTo>
                  <a:pt x="0" y="0"/>
                </a:moveTo>
                <a:lnTo>
                  <a:pt x="535736" y="0"/>
                </a:lnTo>
                <a:lnTo>
                  <a:pt x="535736" y="727544"/>
                </a:lnTo>
                <a:lnTo>
                  <a:pt x="0" y="7275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4990680" y="8630746"/>
            <a:ext cx="1682491" cy="713279"/>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Agency</a:t>
            </a:r>
          </a:p>
        </p:txBody>
      </p:sp>
      <p:sp>
        <p:nvSpPr>
          <p:cNvPr name="TextBox 4" id="4"/>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7B4E7D"/>
                </a:solidFill>
                <a:latin typeface="Public Sans Bold"/>
                <a:ea typeface="Public Sans Bold"/>
                <a:cs typeface="Public Sans Bold"/>
                <a:sym typeface="Public Sans Bold"/>
              </a:rPr>
              <a:t>YOUTUBE DEVELOPMENT SAMPLE GUIDE</a:t>
            </a:r>
          </a:p>
        </p:txBody>
      </p:sp>
      <p:sp>
        <p:nvSpPr>
          <p:cNvPr name="AutoShape 5" id="5"/>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6" id="6"/>
          <p:cNvSpPr txBox="true"/>
          <p:nvPr/>
        </p:nvSpPr>
        <p:spPr>
          <a:xfrm rot="0">
            <a:off x="1006871" y="2099307"/>
            <a:ext cx="3773952" cy="490855"/>
          </a:xfrm>
          <a:prstGeom prst="rect">
            <a:avLst/>
          </a:prstGeom>
        </p:spPr>
        <p:txBody>
          <a:bodyPr anchor="t" rtlCol="false" tIns="0" lIns="0" bIns="0" rIns="0">
            <a:spAutoFit/>
          </a:bodyPr>
          <a:lstStyle/>
          <a:p>
            <a:pPr algn="l">
              <a:lnSpc>
                <a:spcPts val="3919"/>
              </a:lnSpc>
            </a:pPr>
            <a:r>
              <a:rPr lang="en-US" sz="2799" b="true">
                <a:solidFill>
                  <a:srgbClr val="7B4E7D"/>
                </a:solidFill>
                <a:latin typeface="Public Sans Bold"/>
                <a:ea typeface="Public Sans Bold"/>
                <a:cs typeface="Public Sans Bold"/>
                <a:sym typeface="Public Sans Bold"/>
              </a:rPr>
              <a:t> Media Kit</a:t>
            </a:r>
          </a:p>
        </p:txBody>
      </p:sp>
      <p:sp>
        <p:nvSpPr>
          <p:cNvPr name="TextBox 7" id="7"/>
          <p:cNvSpPr txBox="true"/>
          <p:nvPr/>
        </p:nvSpPr>
        <p:spPr>
          <a:xfrm rot="0">
            <a:off x="1006871" y="2704463"/>
            <a:ext cx="7597123" cy="1563370"/>
          </a:xfrm>
          <a:prstGeom prst="rect">
            <a:avLst/>
          </a:prstGeom>
        </p:spPr>
        <p:txBody>
          <a:bodyPr anchor="t" rtlCol="false" tIns="0" lIns="0" bIns="0" rIns="0">
            <a:spAutoFit/>
          </a:bodyPr>
          <a:lstStyle/>
          <a:p>
            <a:pPr algn="l" marL="474978" indent="-237489" lvl="1">
              <a:lnSpc>
                <a:spcPts val="3079"/>
              </a:lnSpc>
              <a:buFont typeface="Arial"/>
              <a:buChar char="•"/>
            </a:pPr>
            <a:r>
              <a:rPr lang="en-US" sz="2199">
                <a:solidFill>
                  <a:srgbClr val="7B4E7D"/>
                </a:solidFill>
                <a:latin typeface="Public Sans"/>
                <a:ea typeface="Public Sans"/>
                <a:cs typeface="Public Sans"/>
                <a:sym typeface="Public Sans"/>
              </a:rPr>
              <a:t>A media kit document should be made outlining graphic design specifics, such as B.O.S.S. colors, fonts, and logos. This creates consistency and memorability in branding. </a:t>
            </a:r>
          </a:p>
        </p:txBody>
      </p:sp>
      <p:grpSp>
        <p:nvGrpSpPr>
          <p:cNvPr name="Group 8" id="8"/>
          <p:cNvGrpSpPr/>
          <p:nvPr/>
        </p:nvGrpSpPr>
        <p:grpSpPr>
          <a:xfrm rot="0">
            <a:off x="14446115" y="7407092"/>
            <a:ext cx="3225037" cy="2418778"/>
            <a:chOff x="0" y="0"/>
            <a:chExt cx="4300049" cy="3225037"/>
          </a:xfrm>
        </p:grpSpPr>
        <p:sp>
          <p:nvSpPr>
            <p:cNvPr name="Freeform 9" id="9"/>
            <p:cNvSpPr/>
            <p:nvPr/>
          </p:nvSpPr>
          <p:spPr>
            <a:xfrm flipH="false" flipV="false" rot="0">
              <a:off x="0" y="0"/>
              <a:ext cx="4300049" cy="3225037"/>
            </a:xfrm>
            <a:custGeom>
              <a:avLst/>
              <a:gdLst/>
              <a:ahLst/>
              <a:cxnLst/>
              <a:rect r="r" b="b" t="t" l="l"/>
              <a:pathLst>
                <a:path h="3225037" w="4300049">
                  <a:moveTo>
                    <a:pt x="0" y="0"/>
                  </a:moveTo>
                  <a:lnTo>
                    <a:pt x="4300049" y="0"/>
                  </a:lnTo>
                  <a:lnTo>
                    <a:pt x="4300049" y="3225037"/>
                  </a:lnTo>
                  <a:lnTo>
                    <a:pt x="0" y="32250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3007507" y="1612518"/>
              <a:ext cx="714316" cy="970058"/>
            </a:xfrm>
            <a:custGeom>
              <a:avLst/>
              <a:gdLst/>
              <a:ahLst/>
              <a:cxnLst/>
              <a:rect r="r" b="b" t="t" l="l"/>
              <a:pathLst>
                <a:path h="970058" w="714316">
                  <a:moveTo>
                    <a:pt x="0" y="0"/>
                  </a:moveTo>
                  <a:lnTo>
                    <a:pt x="714316" y="0"/>
                  </a:lnTo>
                  <a:lnTo>
                    <a:pt x="714316" y="970059"/>
                  </a:lnTo>
                  <a:lnTo>
                    <a:pt x="0" y="9700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726086" y="1602963"/>
              <a:ext cx="2243321" cy="979614"/>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grpSp>
      <p:sp>
        <p:nvSpPr>
          <p:cNvPr name="Freeform 12" id="12"/>
          <p:cNvSpPr/>
          <p:nvPr/>
        </p:nvSpPr>
        <p:spPr>
          <a:xfrm flipH="false" flipV="false" rot="-5400000">
            <a:off x="-11135035" y="-1212589"/>
            <a:ext cx="12801363" cy="12801363"/>
          </a:xfrm>
          <a:custGeom>
            <a:avLst/>
            <a:gdLst/>
            <a:ahLst/>
            <a:cxnLst/>
            <a:rect r="r" b="b" t="t" l="l"/>
            <a:pathLst>
              <a:path h="12801363" w="12801363">
                <a:moveTo>
                  <a:pt x="0" y="0"/>
                </a:moveTo>
                <a:lnTo>
                  <a:pt x="12801363" y="0"/>
                </a:lnTo>
                <a:lnTo>
                  <a:pt x="12801363" y="12801362"/>
                </a:lnTo>
                <a:lnTo>
                  <a:pt x="0" y="128013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3" id="13"/>
          <p:cNvSpPr txBox="true"/>
          <p:nvPr/>
        </p:nvSpPr>
        <p:spPr>
          <a:xfrm rot="0">
            <a:off x="1291289" y="6582410"/>
            <a:ext cx="3773952" cy="490855"/>
          </a:xfrm>
          <a:prstGeom prst="rect">
            <a:avLst/>
          </a:prstGeom>
        </p:spPr>
        <p:txBody>
          <a:bodyPr anchor="t" rtlCol="false" tIns="0" lIns="0" bIns="0" rIns="0">
            <a:spAutoFit/>
          </a:bodyPr>
          <a:lstStyle/>
          <a:p>
            <a:pPr algn="l">
              <a:lnSpc>
                <a:spcPts val="3919"/>
              </a:lnSpc>
            </a:pPr>
            <a:r>
              <a:rPr lang="en-US" sz="2799" b="true">
                <a:solidFill>
                  <a:srgbClr val="7B4E7D"/>
                </a:solidFill>
                <a:latin typeface="Public Sans Bold"/>
                <a:ea typeface="Public Sans Bold"/>
                <a:cs typeface="Public Sans Bold"/>
                <a:sym typeface="Public Sans Bold"/>
              </a:rPr>
              <a:t>Set Schedule</a:t>
            </a:r>
          </a:p>
        </p:txBody>
      </p:sp>
      <p:sp>
        <p:nvSpPr>
          <p:cNvPr name="TextBox 14" id="14"/>
          <p:cNvSpPr txBox="true"/>
          <p:nvPr/>
        </p:nvSpPr>
        <p:spPr>
          <a:xfrm rot="0">
            <a:off x="1028700" y="4377832"/>
            <a:ext cx="7597123" cy="1563370"/>
          </a:xfrm>
          <a:prstGeom prst="rect">
            <a:avLst/>
          </a:prstGeom>
        </p:spPr>
        <p:txBody>
          <a:bodyPr anchor="t" rtlCol="false" tIns="0" lIns="0" bIns="0" rIns="0">
            <a:spAutoFit/>
          </a:bodyPr>
          <a:lstStyle/>
          <a:p>
            <a:pPr algn="l" marL="474978" indent="-237489" lvl="1">
              <a:lnSpc>
                <a:spcPts val="3079"/>
              </a:lnSpc>
              <a:buFont typeface="Arial"/>
              <a:buChar char="•"/>
            </a:pPr>
            <a:r>
              <a:rPr lang="en-US" sz="2199">
                <a:solidFill>
                  <a:srgbClr val="7B4E7D"/>
                </a:solidFill>
                <a:latin typeface="Public Sans"/>
                <a:ea typeface="Public Sans"/>
                <a:cs typeface="Public Sans"/>
                <a:sym typeface="Public Sans"/>
              </a:rPr>
              <a:t>A set tone for captions and copywriting should be adhered to. Specific taglines, hashtags, and other related items should also be included in the media kit to be referenced in posts.</a:t>
            </a:r>
          </a:p>
        </p:txBody>
      </p:sp>
      <p:sp>
        <p:nvSpPr>
          <p:cNvPr name="TextBox 15" id="15"/>
          <p:cNvSpPr txBox="true"/>
          <p:nvPr/>
        </p:nvSpPr>
        <p:spPr>
          <a:xfrm rot="0">
            <a:off x="9372491" y="3052760"/>
            <a:ext cx="7597123" cy="1953895"/>
          </a:xfrm>
          <a:prstGeom prst="rect">
            <a:avLst/>
          </a:prstGeom>
        </p:spPr>
        <p:txBody>
          <a:bodyPr anchor="t" rtlCol="false" tIns="0" lIns="0" bIns="0" rIns="0">
            <a:spAutoFit/>
          </a:bodyPr>
          <a:lstStyle/>
          <a:p>
            <a:pPr algn="l" marL="474978" indent="-237489" lvl="1">
              <a:lnSpc>
                <a:spcPts val="3079"/>
              </a:lnSpc>
              <a:buFont typeface="Arial"/>
              <a:buChar char="•"/>
            </a:pPr>
            <a:r>
              <a:rPr lang="en-US" sz="2199">
                <a:solidFill>
                  <a:srgbClr val="7B4E7D"/>
                </a:solidFill>
                <a:latin typeface="Public Sans"/>
                <a:ea typeface="Public Sans"/>
                <a:cs typeface="Public Sans"/>
                <a:sym typeface="Public Sans"/>
              </a:rPr>
              <a:t>Specialized posts made to fit the quirks and perks of each platform; specific teams and goals need to be customized depending on whether the post or media material is meant for a TikTok, a twitter post, an Instagram promotional post, or a facebook post.  </a:t>
            </a:r>
          </a:p>
        </p:txBody>
      </p:sp>
      <p:sp>
        <p:nvSpPr>
          <p:cNvPr name="TextBox 16" id="16"/>
          <p:cNvSpPr txBox="true"/>
          <p:nvPr/>
        </p:nvSpPr>
        <p:spPr>
          <a:xfrm rot="0">
            <a:off x="1266679" y="7349490"/>
            <a:ext cx="10804638" cy="1563370"/>
          </a:xfrm>
          <a:prstGeom prst="rect">
            <a:avLst/>
          </a:prstGeom>
        </p:spPr>
        <p:txBody>
          <a:bodyPr anchor="t" rtlCol="false" tIns="0" lIns="0" bIns="0" rIns="0">
            <a:spAutoFit/>
          </a:bodyPr>
          <a:lstStyle/>
          <a:p>
            <a:pPr algn="l" marL="474978" indent="-237489" lvl="1">
              <a:lnSpc>
                <a:spcPts val="3079"/>
              </a:lnSpc>
              <a:buFont typeface="Arial"/>
              <a:buChar char="•"/>
            </a:pPr>
            <a:r>
              <a:rPr lang="en-US" sz="2199">
                <a:solidFill>
                  <a:srgbClr val="7B4E7D"/>
                </a:solidFill>
                <a:latin typeface="Public Sans"/>
                <a:ea typeface="Public Sans"/>
                <a:cs typeface="Public Sans"/>
                <a:sym typeface="Public Sans"/>
              </a:rPr>
              <a:t>Uploads should be consistent but not bombard viewers. Twice of thrice a week depending on the season and upcoming events is a good target. If B.O.S.S. makes a promotional post on one platform, wait a buffer day to post it on the other platforms to ensure the most effective window for exposure.</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8F8E5"/>
        </a:solidFill>
      </p:bgPr>
    </p:bg>
    <p:spTree>
      <p:nvGrpSpPr>
        <p:cNvPr id="1" name=""/>
        <p:cNvGrpSpPr/>
        <p:nvPr/>
      </p:nvGrpSpPr>
      <p:grpSpPr>
        <a:xfrm>
          <a:off x="0" y="0"/>
          <a:ext cx="0" cy="0"/>
          <a:chOff x="0" y="0"/>
          <a:chExt cx="0" cy="0"/>
        </a:xfrm>
      </p:grpSpPr>
      <p:sp>
        <p:nvSpPr>
          <p:cNvPr name="Freeform 2" id="2"/>
          <p:cNvSpPr/>
          <p:nvPr/>
        </p:nvSpPr>
        <p:spPr>
          <a:xfrm flipH="false" flipV="false" rot="0">
            <a:off x="16701746" y="8616481"/>
            <a:ext cx="535737" cy="727544"/>
          </a:xfrm>
          <a:custGeom>
            <a:avLst/>
            <a:gdLst/>
            <a:ahLst/>
            <a:cxnLst/>
            <a:rect r="r" b="b" t="t" l="l"/>
            <a:pathLst>
              <a:path h="727544" w="535737">
                <a:moveTo>
                  <a:pt x="0" y="0"/>
                </a:moveTo>
                <a:lnTo>
                  <a:pt x="535736" y="0"/>
                </a:lnTo>
                <a:lnTo>
                  <a:pt x="535736" y="727544"/>
                </a:lnTo>
                <a:lnTo>
                  <a:pt x="0" y="7275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flipV="true">
            <a:off x="1028632" y="1598836"/>
            <a:ext cx="13550833" cy="38509"/>
          </a:xfrm>
          <a:prstGeom prst="line">
            <a:avLst/>
          </a:prstGeom>
          <a:ln cap="flat" w="9525">
            <a:solidFill>
              <a:srgbClr val="2B2C30"/>
            </a:solidFill>
            <a:prstDash val="solid"/>
            <a:headEnd type="none" len="sm" w="sm"/>
            <a:tailEnd type="none" len="sm" w="sm"/>
          </a:ln>
        </p:spPr>
      </p:sp>
      <p:sp>
        <p:nvSpPr>
          <p:cNvPr name="TextBox 4" id="4"/>
          <p:cNvSpPr txBox="true"/>
          <p:nvPr/>
        </p:nvSpPr>
        <p:spPr>
          <a:xfrm rot="0">
            <a:off x="14990680" y="8630746"/>
            <a:ext cx="1682491" cy="713279"/>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sp>
        <p:nvSpPr>
          <p:cNvPr name="TextBox 5" id="5"/>
          <p:cNvSpPr txBox="true"/>
          <p:nvPr/>
        </p:nvSpPr>
        <p:spPr>
          <a:xfrm rot="0">
            <a:off x="1028708" y="942975"/>
            <a:ext cx="13550838"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7B4E7D"/>
                </a:solidFill>
                <a:latin typeface="Public Sans Bold"/>
                <a:ea typeface="Public Sans Bold"/>
                <a:cs typeface="Public Sans Bold"/>
                <a:sym typeface="Public Sans Bold"/>
              </a:rPr>
              <a:t>BUDGET AND RESOURCE UTILIZATION</a:t>
            </a:r>
          </a:p>
        </p:txBody>
      </p:sp>
      <p:sp>
        <p:nvSpPr>
          <p:cNvPr name="TextBox 6" id="6"/>
          <p:cNvSpPr txBox="true"/>
          <p:nvPr/>
        </p:nvSpPr>
        <p:spPr>
          <a:xfrm rot="0">
            <a:off x="1028626" y="1773150"/>
            <a:ext cx="13550838" cy="615581"/>
          </a:xfrm>
          <a:prstGeom prst="rect">
            <a:avLst/>
          </a:prstGeom>
        </p:spPr>
        <p:txBody>
          <a:bodyPr anchor="t" rtlCol="false" tIns="0" lIns="0" bIns="0" rIns="0">
            <a:spAutoFit/>
          </a:bodyPr>
          <a:lstStyle/>
          <a:p>
            <a:pPr algn="l">
              <a:lnSpc>
                <a:spcPts val="4920"/>
              </a:lnSpc>
              <a:spcBef>
                <a:spcPct val="0"/>
              </a:spcBef>
            </a:pPr>
            <a:r>
              <a:rPr lang="en-US" b="true" sz="3514" spc="797">
                <a:solidFill>
                  <a:srgbClr val="7B4E7D"/>
                </a:solidFill>
                <a:latin typeface="Public Sans Bold"/>
                <a:ea typeface="Public Sans Bold"/>
                <a:cs typeface="Public Sans Bold"/>
                <a:sym typeface="Public Sans Bold"/>
              </a:rPr>
              <a:t>$25,000-$50,000</a:t>
            </a:r>
          </a:p>
        </p:txBody>
      </p:sp>
      <p:pic>
        <p:nvPicPr>
          <p:cNvPr name="Picture 7" id="7"/>
          <p:cNvPicPr>
            <a:picLocks noChangeAspect="true"/>
          </p:cNvPicPr>
          <p:nvPr/>
        </p:nvPicPr>
        <p:blipFill>
          <a:blip r:embed="rId4"/>
          <a:stretch>
            <a:fillRect/>
          </a:stretch>
        </p:blipFill>
        <p:spPr>
          <a:xfrm rot="0">
            <a:off x="-274513" y="1638861"/>
            <a:ext cx="15437935" cy="8799144"/>
          </a:xfrm>
          <a:prstGeom prst="rect">
            <a:avLst/>
          </a:prstGeom>
        </p:spPr>
      </p:pic>
      <p:grpSp>
        <p:nvGrpSpPr>
          <p:cNvPr name="Group 8" id="8"/>
          <p:cNvGrpSpPr/>
          <p:nvPr/>
        </p:nvGrpSpPr>
        <p:grpSpPr>
          <a:xfrm rot="0">
            <a:off x="14446115" y="7407092"/>
            <a:ext cx="3225037" cy="2418778"/>
            <a:chOff x="0" y="0"/>
            <a:chExt cx="4300049" cy="3225037"/>
          </a:xfrm>
        </p:grpSpPr>
        <p:sp>
          <p:nvSpPr>
            <p:cNvPr name="Freeform 9" id="9"/>
            <p:cNvSpPr/>
            <p:nvPr/>
          </p:nvSpPr>
          <p:spPr>
            <a:xfrm flipH="false" flipV="false" rot="0">
              <a:off x="0" y="0"/>
              <a:ext cx="4300049" cy="3225037"/>
            </a:xfrm>
            <a:custGeom>
              <a:avLst/>
              <a:gdLst/>
              <a:ahLst/>
              <a:cxnLst/>
              <a:rect r="r" b="b" t="t" l="l"/>
              <a:pathLst>
                <a:path h="3225037" w="4300049">
                  <a:moveTo>
                    <a:pt x="0" y="0"/>
                  </a:moveTo>
                  <a:lnTo>
                    <a:pt x="4300049" y="0"/>
                  </a:lnTo>
                  <a:lnTo>
                    <a:pt x="4300049" y="3225037"/>
                  </a:lnTo>
                  <a:lnTo>
                    <a:pt x="0" y="32250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3007507" y="1612518"/>
              <a:ext cx="714316" cy="970058"/>
            </a:xfrm>
            <a:custGeom>
              <a:avLst/>
              <a:gdLst/>
              <a:ahLst/>
              <a:cxnLst/>
              <a:rect r="r" b="b" t="t" l="l"/>
              <a:pathLst>
                <a:path h="970058" w="714316">
                  <a:moveTo>
                    <a:pt x="0" y="0"/>
                  </a:moveTo>
                  <a:lnTo>
                    <a:pt x="714316" y="0"/>
                  </a:lnTo>
                  <a:lnTo>
                    <a:pt x="714316" y="970059"/>
                  </a:lnTo>
                  <a:lnTo>
                    <a:pt x="0" y="9700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726086" y="1602963"/>
              <a:ext cx="2243321" cy="979614"/>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grpSp>
      <p:sp>
        <p:nvSpPr>
          <p:cNvPr name="Freeform 12" id="12"/>
          <p:cNvSpPr/>
          <p:nvPr/>
        </p:nvSpPr>
        <p:spPr>
          <a:xfrm flipH="false" flipV="false" rot="-5400000">
            <a:off x="-11135035" y="-1212589"/>
            <a:ext cx="12801363" cy="12801363"/>
          </a:xfrm>
          <a:custGeom>
            <a:avLst/>
            <a:gdLst/>
            <a:ahLst/>
            <a:cxnLst/>
            <a:rect r="r" b="b" t="t" l="l"/>
            <a:pathLst>
              <a:path h="12801363" w="12801363">
                <a:moveTo>
                  <a:pt x="0" y="0"/>
                </a:moveTo>
                <a:lnTo>
                  <a:pt x="12801363" y="0"/>
                </a:lnTo>
                <a:lnTo>
                  <a:pt x="12801363" y="12801362"/>
                </a:lnTo>
                <a:lnTo>
                  <a:pt x="0" y="1280136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8F8E5"/>
        </a:solidFill>
      </p:bgPr>
    </p:bg>
    <p:spTree>
      <p:nvGrpSpPr>
        <p:cNvPr id="1" name=""/>
        <p:cNvGrpSpPr/>
        <p:nvPr/>
      </p:nvGrpSpPr>
      <p:grpSpPr>
        <a:xfrm>
          <a:off x="0" y="0"/>
          <a:ext cx="0" cy="0"/>
          <a:chOff x="0" y="0"/>
          <a:chExt cx="0" cy="0"/>
        </a:xfrm>
      </p:grpSpPr>
      <p:sp>
        <p:nvSpPr>
          <p:cNvPr name="Freeform 2" id="2"/>
          <p:cNvSpPr/>
          <p:nvPr/>
        </p:nvSpPr>
        <p:spPr>
          <a:xfrm flipH="false" flipV="false" rot="0">
            <a:off x="16701746" y="8616481"/>
            <a:ext cx="535737" cy="727544"/>
          </a:xfrm>
          <a:custGeom>
            <a:avLst/>
            <a:gdLst/>
            <a:ahLst/>
            <a:cxnLst/>
            <a:rect r="r" b="b" t="t" l="l"/>
            <a:pathLst>
              <a:path h="727544" w="535737">
                <a:moveTo>
                  <a:pt x="0" y="0"/>
                </a:moveTo>
                <a:lnTo>
                  <a:pt x="535736" y="0"/>
                </a:lnTo>
                <a:lnTo>
                  <a:pt x="535736" y="727544"/>
                </a:lnTo>
                <a:lnTo>
                  <a:pt x="0" y="7275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4990680" y="8630746"/>
            <a:ext cx="1682491" cy="713279"/>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sp>
        <p:nvSpPr>
          <p:cNvPr name="TextBox 4" id="4"/>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7B4E7D"/>
                </a:solidFill>
                <a:latin typeface="Public Sans Bold"/>
                <a:ea typeface="Public Sans Bold"/>
                <a:cs typeface="Public Sans Bold"/>
                <a:sym typeface="Public Sans Bold"/>
              </a:rPr>
              <a:t>TIMELINE</a:t>
            </a:r>
          </a:p>
        </p:txBody>
      </p:sp>
      <p:sp>
        <p:nvSpPr>
          <p:cNvPr name="AutoShape 5" id="5"/>
          <p:cNvSpPr/>
          <p:nvPr/>
        </p:nvSpPr>
        <p:spPr>
          <a:xfrm flipV="true">
            <a:off x="-7086597" y="1760761"/>
            <a:ext cx="16230594" cy="38509"/>
          </a:xfrm>
          <a:prstGeom prst="line">
            <a:avLst/>
          </a:prstGeom>
          <a:ln cap="flat" w="9525">
            <a:solidFill>
              <a:srgbClr val="2B2C30"/>
            </a:solidFill>
            <a:prstDash val="solid"/>
            <a:headEnd type="none" len="sm" w="sm"/>
            <a:tailEnd type="none" len="sm" w="sm"/>
          </a:ln>
        </p:spPr>
      </p:sp>
      <p:sp>
        <p:nvSpPr>
          <p:cNvPr name="TextBox 6" id="6"/>
          <p:cNvSpPr txBox="true"/>
          <p:nvPr/>
        </p:nvSpPr>
        <p:spPr>
          <a:xfrm rot="0">
            <a:off x="7598171" y="5095890"/>
            <a:ext cx="3086100" cy="1501774"/>
          </a:xfrm>
          <a:prstGeom prst="rect">
            <a:avLst/>
          </a:prstGeom>
        </p:spPr>
        <p:txBody>
          <a:bodyPr anchor="t" rtlCol="false" tIns="0" lIns="0" bIns="0" rIns="0">
            <a:spAutoFit/>
          </a:bodyPr>
          <a:lstStyle/>
          <a:p>
            <a:pPr algn="l">
              <a:lnSpc>
                <a:spcPts val="4000"/>
              </a:lnSpc>
            </a:pPr>
            <a:r>
              <a:rPr lang="en-US" sz="2500">
                <a:solidFill>
                  <a:srgbClr val="7B4E7D"/>
                </a:solidFill>
                <a:latin typeface="Public Sans"/>
                <a:ea typeface="Public Sans"/>
                <a:cs typeface="Public Sans"/>
                <a:sym typeface="Public Sans"/>
              </a:rPr>
              <a:t>Heavy promotion, engagement, and gala execution.</a:t>
            </a:r>
          </a:p>
        </p:txBody>
      </p:sp>
      <p:sp>
        <p:nvSpPr>
          <p:cNvPr name="TextBox 7" id="7"/>
          <p:cNvSpPr txBox="true"/>
          <p:nvPr/>
        </p:nvSpPr>
        <p:spPr>
          <a:xfrm rot="0">
            <a:off x="7566072" y="4098757"/>
            <a:ext cx="2785647" cy="866775"/>
          </a:xfrm>
          <a:prstGeom prst="rect">
            <a:avLst/>
          </a:prstGeom>
        </p:spPr>
        <p:txBody>
          <a:bodyPr anchor="t" rtlCol="false" tIns="0" lIns="0" bIns="0" rIns="0">
            <a:spAutoFit/>
          </a:bodyPr>
          <a:lstStyle/>
          <a:p>
            <a:pPr algn="l">
              <a:lnSpc>
                <a:spcPts val="3480"/>
              </a:lnSpc>
            </a:pPr>
            <a:r>
              <a:rPr lang="en-US" sz="2900" i="true" b="true">
                <a:solidFill>
                  <a:srgbClr val="7B4E7D"/>
                </a:solidFill>
                <a:latin typeface="Playfair Display Bold Italics"/>
                <a:ea typeface="Playfair Display Bold Italics"/>
                <a:cs typeface="Playfair Display Bold Italics"/>
                <a:sym typeface="Playfair Display Bold Italics"/>
              </a:rPr>
              <a:t>Gala Promotion &amp; Livestream </a:t>
            </a:r>
          </a:p>
        </p:txBody>
      </p:sp>
      <p:sp>
        <p:nvSpPr>
          <p:cNvPr name="TextBox 8" id="8"/>
          <p:cNvSpPr txBox="true"/>
          <p:nvPr/>
        </p:nvSpPr>
        <p:spPr>
          <a:xfrm rot="0">
            <a:off x="7598171" y="3235248"/>
            <a:ext cx="2785647" cy="409575"/>
          </a:xfrm>
          <a:prstGeom prst="rect">
            <a:avLst/>
          </a:prstGeom>
        </p:spPr>
        <p:txBody>
          <a:bodyPr anchor="t" rtlCol="false" tIns="0" lIns="0" bIns="0" rIns="0">
            <a:spAutoFit/>
          </a:bodyPr>
          <a:lstStyle/>
          <a:p>
            <a:pPr algn="l">
              <a:lnSpc>
                <a:spcPts val="3359"/>
              </a:lnSpc>
            </a:pPr>
            <a:r>
              <a:rPr lang="en-US" sz="2799" b="true">
                <a:solidFill>
                  <a:srgbClr val="7B4E7D"/>
                </a:solidFill>
                <a:latin typeface="Playfair Display Bold"/>
                <a:ea typeface="Playfair Display Bold"/>
                <a:cs typeface="Playfair Display Bold"/>
                <a:sym typeface="Playfair Display Bold"/>
              </a:rPr>
              <a:t>Month 3</a:t>
            </a:r>
          </a:p>
        </p:txBody>
      </p:sp>
      <p:sp>
        <p:nvSpPr>
          <p:cNvPr name="TextBox 9" id="9"/>
          <p:cNvSpPr txBox="true"/>
          <p:nvPr/>
        </p:nvSpPr>
        <p:spPr>
          <a:xfrm rot="0">
            <a:off x="916574" y="5600715"/>
            <a:ext cx="3086100" cy="1501774"/>
          </a:xfrm>
          <a:prstGeom prst="rect">
            <a:avLst/>
          </a:prstGeom>
        </p:spPr>
        <p:txBody>
          <a:bodyPr anchor="t" rtlCol="false" tIns="0" lIns="0" bIns="0" rIns="0">
            <a:spAutoFit/>
          </a:bodyPr>
          <a:lstStyle/>
          <a:p>
            <a:pPr algn="l">
              <a:lnSpc>
                <a:spcPts val="4000"/>
              </a:lnSpc>
            </a:pPr>
            <a:r>
              <a:rPr lang="en-US" sz="2500">
                <a:solidFill>
                  <a:srgbClr val="7B4E7D"/>
                </a:solidFill>
                <a:latin typeface="Public Sans"/>
                <a:ea typeface="Public Sans"/>
                <a:cs typeface="Public Sans"/>
                <a:sym typeface="Public Sans"/>
              </a:rPr>
              <a:t>Develop content, ads, and partnerships.</a:t>
            </a:r>
          </a:p>
        </p:txBody>
      </p:sp>
      <p:sp>
        <p:nvSpPr>
          <p:cNvPr name="TextBox 10" id="10"/>
          <p:cNvSpPr txBox="true"/>
          <p:nvPr/>
        </p:nvSpPr>
        <p:spPr>
          <a:xfrm rot="0">
            <a:off x="916574" y="4098757"/>
            <a:ext cx="2785647" cy="1304925"/>
          </a:xfrm>
          <a:prstGeom prst="rect">
            <a:avLst/>
          </a:prstGeom>
        </p:spPr>
        <p:txBody>
          <a:bodyPr anchor="t" rtlCol="false" tIns="0" lIns="0" bIns="0" rIns="0">
            <a:spAutoFit/>
          </a:bodyPr>
          <a:lstStyle/>
          <a:p>
            <a:pPr algn="l">
              <a:lnSpc>
                <a:spcPts val="3480"/>
              </a:lnSpc>
            </a:pPr>
            <a:r>
              <a:rPr lang="en-US" sz="2900" i="true" b="true">
                <a:solidFill>
                  <a:srgbClr val="7B4E7D"/>
                </a:solidFill>
                <a:latin typeface="Playfair Display Bold Italics"/>
                <a:ea typeface="Playfair Display Bold Italics"/>
                <a:cs typeface="Playfair Display Bold Italics"/>
                <a:sym typeface="Playfair Display Bold Italics"/>
              </a:rPr>
              <a:t>Content Creation &amp;  Strategy </a:t>
            </a:r>
          </a:p>
        </p:txBody>
      </p:sp>
      <p:sp>
        <p:nvSpPr>
          <p:cNvPr name="TextBox 11" id="11"/>
          <p:cNvSpPr txBox="true"/>
          <p:nvPr/>
        </p:nvSpPr>
        <p:spPr>
          <a:xfrm rot="0">
            <a:off x="916574" y="3235248"/>
            <a:ext cx="2785647" cy="409575"/>
          </a:xfrm>
          <a:prstGeom prst="rect">
            <a:avLst/>
          </a:prstGeom>
        </p:spPr>
        <p:txBody>
          <a:bodyPr anchor="t" rtlCol="false" tIns="0" lIns="0" bIns="0" rIns="0">
            <a:spAutoFit/>
          </a:bodyPr>
          <a:lstStyle/>
          <a:p>
            <a:pPr algn="l">
              <a:lnSpc>
                <a:spcPts val="3359"/>
              </a:lnSpc>
            </a:pPr>
            <a:r>
              <a:rPr lang="en-US" sz="2799" b="true">
                <a:solidFill>
                  <a:srgbClr val="7B4E7D"/>
                </a:solidFill>
                <a:latin typeface="Playfair Display Bold"/>
                <a:ea typeface="Playfair Display Bold"/>
                <a:cs typeface="Playfair Display Bold"/>
                <a:sym typeface="Playfair Display Bold"/>
              </a:rPr>
              <a:t>Month 1</a:t>
            </a:r>
          </a:p>
        </p:txBody>
      </p:sp>
      <p:sp>
        <p:nvSpPr>
          <p:cNvPr name="TextBox 12" id="12"/>
          <p:cNvSpPr txBox="true"/>
          <p:nvPr/>
        </p:nvSpPr>
        <p:spPr>
          <a:xfrm rot="0">
            <a:off x="4268287" y="5095890"/>
            <a:ext cx="3086100" cy="2006599"/>
          </a:xfrm>
          <a:prstGeom prst="rect">
            <a:avLst/>
          </a:prstGeom>
        </p:spPr>
        <p:txBody>
          <a:bodyPr anchor="t" rtlCol="false" tIns="0" lIns="0" bIns="0" rIns="0">
            <a:spAutoFit/>
          </a:bodyPr>
          <a:lstStyle/>
          <a:p>
            <a:pPr algn="l">
              <a:lnSpc>
                <a:spcPts val="4000"/>
              </a:lnSpc>
            </a:pPr>
            <a:r>
              <a:rPr lang="en-US" sz="2500">
                <a:solidFill>
                  <a:srgbClr val="7B4E7D"/>
                </a:solidFill>
                <a:latin typeface="Public Sans"/>
                <a:ea typeface="Public Sans"/>
                <a:cs typeface="Public Sans"/>
                <a:sym typeface="Public Sans"/>
              </a:rPr>
              <a:t>Launch organic &amp; paid campaigns, focus on stories and giveaways.</a:t>
            </a:r>
          </a:p>
        </p:txBody>
      </p:sp>
      <p:sp>
        <p:nvSpPr>
          <p:cNvPr name="TextBox 13" id="13"/>
          <p:cNvSpPr txBox="true"/>
          <p:nvPr/>
        </p:nvSpPr>
        <p:spPr>
          <a:xfrm rot="0">
            <a:off x="4257372" y="4098757"/>
            <a:ext cx="2785647" cy="866775"/>
          </a:xfrm>
          <a:prstGeom prst="rect">
            <a:avLst/>
          </a:prstGeom>
        </p:spPr>
        <p:txBody>
          <a:bodyPr anchor="t" rtlCol="false" tIns="0" lIns="0" bIns="0" rIns="0">
            <a:spAutoFit/>
          </a:bodyPr>
          <a:lstStyle/>
          <a:p>
            <a:pPr algn="l">
              <a:lnSpc>
                <a:spcPts val="3480"/>
              </a:lnSpc>
            </a:pPr>
            <a:r>
              <a:rPr lang="en-US" sz="2900" i="true" b="true">
                <a:solidFill>
                  <a:srgbClr val="7B4E7D"/>
                </a:solidFill>
                <a:latin typeface="Playfair Display Bold Italics"/>
                <a:ea typeface="Playfair Display Bold Italics"/>
                <a:cs typeface="Playfair Display Bold Italics"/>
                <a:sym typeface="Playfair Display Bold Italics"/>
              </a:rPr>
              <a:t>Growth &amp; Engagement</a:t>
            </a:r>
          </a:p>
        </p:txBody>
      </p:sp>
      <p:sp>
        <p:nvSpPr>
          <p:cNvPr name="TextBox 14" id="14"/>
          <p:cNvSpPr txBox="true"/>
          <p:nvPr/>
        </p:nvSpPr>
        <p:spPr>
          <a:xfrm rot="0">
            <a:off x="4268287" y="3235248"/>
            <a:ext cx="2785647" cy="409575"/>
          </a:xfrm>
          <a:prstGeom prst="rect">
            <a:avLst/>
          </a:prstGeom>
        </p:spPr>
        <p:txBody>
          <a:bodyPr anchor="t" rtlCol="false" tIns="0" lIns="0" bIns="0" rIns="0">
            <a:spAutoFit/>
          </a:bodyPr>
          <a:lstStyle/>
          <a:p>
            <a:pPr algn="l">
              <a:lnSpc>
                <a:spcPts val="3359"/>
              </a:lnSpc>
            </a:pPr>
            <a:r>
              <a:rPr lang="en-US" sz="2799" b="true">
                <a:solidFill>
                  <a:srgbClr val="7B4E7D"/>
                </a:solidFill>
                <a:latin typeface="Playfair Display Bold"/>
                <a:ea typeface="Playfair Display Bold"/>
                <a:cs typeface="Playfair Display Bold"/>
                <a:sym typeface="Playfair Display Bold"/>
              </a:rPr>
              <a:t>Month 2</a:t>
            </a:r>
          </a:p>
        </p:txBody>
      </p:sp>
      <p:sp>
        <p:nvSpPr>
          <p:cNvPr name="TextBox 15" id="15"/>
          <p:cNvSpPr txBox="true"/>
          <p:nvPr/>
        </p:nvSpPr>
        <p:spPr>
          <a:xfrm rot="0">
            <a:off x="10874771" y="5095890"/>
            <a:ext cx="3086100" cy="2006599"/>
          </a:xfrm>
          <a:prstGeom prst="rect">
            <a:avLst/>
          </a:prstGeom>
        </p:spPr>
        <p:txBody>
          <a:bodyPr anchor="t" rtlCol="false" tIns="0" lIns="0" bIns="0" rIns="0">
            <a:spAutoFit/>
          </a:bodyPr>
          <a:lstStyle/>
          <a:p>
            <a:pPr algn="l">
              <a:lnSpc>
                <a:spcPts val="4000"/>
              </a:lnSpc>
            </a:pPr>
            <a:r>
              <a:rPr lang="en-US" sz="2500">
                <a:solidFill>
                  <a:srgbClr val="7B4E7D"/>
                </a:solidFill>
                <a:latin typeface="Public Sans"/>
                <a:ea typeface="Public Sans"/>
                <a:cs typeface="Public Sans"/>
                <a:sym typeface="Public Sans"/>
              </a:rPr>
              <a:t>Share event highlights, re-engage donors, evaluate results.</a:t>
            </a:r>
          </a:p>
        </p:txBody>
      </p:sp>
      <p:sp>
        <p:nvSpPr>
          <p:cNvPr name="TextBox 16" id="16"/>
          <p:cNvSpPr txBox="true"/>
          <p:nvPr/>
        </p:nvSpPr>
        <p:spPr>
          <a:xfrm rot="0">
            <a:off x="10904169" y="4098757"/>
            <a:ext cx="2785647" cy="866775"/>
          </a:xfrm>
          <a:prstGeom prst="rect">
            <a:avLst/>
          </a:prstGeom>
        </p:spPr>
        <p:txBody>
          <a:bodyPr anchor="t" rtlCol="false" tIns="0" lIns="0" bIns="0" rIns="0">
            <a:spAutoFit/>
          </a:bodyPr>
          <a:lstStyle/>
          <a:p>
            <a:pPr algn="l">
              <a:lnSpc>
                <a:spcPts val="3480"/>
              </a:lnSpc>
            </a:pPr>
            <a:r>
              <a:rPr lang="en-US" sz="2900" i="true" b="true">
                <a:solidFill>
                  <a:srgbClr val="7B4E7D"/>
                </a:solidFill>
                <a:latin typeface="Playfair Display Bold Italics"/>
                <a:ea typeface="Playfair Display Bold Italics"/>
                <a:cs typeface="Playfair Display Bold Italics"/>
                <a:sym typeface="Playfair Display Bold Italics"/>
              </a:rPr>
              <a:t>Post-Gala Follow-Up</a:t>
            </a:r>
          </a:p>
        </p:txBody>
      </p:sp>
      <p:sp>
        <p:nvSpPr>
          <p:cNvPr name="TextBox 17" id="17"/>
          <p:cNvSpPr txBox="true"/>
          <p:nvPr/>
        </p:nvSpPr>
        <p:spPr>
          <a:xfrm rot="0">
            <a:off x="10874771" y="3235248"/>
            <a:ext cx="2785647" cy="409575"/>
          </a:xfrm>
          <a:prstGeom prst="rect">
            <a:avLst/>
          </a:prstGeom>
        </p:spPr>
        <p:txBody>
          <a:bodyPr anchor="t" rtlCol="false" tIns="0" lIns="0" bIns="0" rIns="0">
            <a:spAutoFit/>
          </a:bodyPr>
          <a:lstStyle/>
          <a:p>
            <a:pPr algn="l">
              <a:lnSpc>
                <a:spcPts val="3359"/>
              </a:lnSpc>
            </a:pPr>
            <a:r>
              <a:rPr lang="en-US" sz="2799" b="true">
                <a:solidFill>
                  <a:srgbClr val="7B4E7D"/>
                </a:solidFill>
                <a:latin typeface="Playfair Display Bold"/>
                <a:ea typeface="Playfair Display Bold"/>
                <a:cs typeface="Playfair Display Bold"/>
                <a:sym typeface="Playfair Display Bold"/>
              </a:rPr>
              <a:t>Month 4</a:t>
            </a:r>
          </a:p>
        </p:txBody>
      </p:sp>
      <p:sp>
        <p:nvSpPr>
          <p:cNvPr name="TextBox 18" id="18"/>
          <p:cNvSpPr txBox="true"/>
          <p:nvPr/>
        </p:nvSpPr>
        <p:spPr>
          <a:xfrm rot="0">
            <a:off x="14151371" y="5348303"/>
            <a:ext cx="3519781" cy="1501774"/>
          </a:xfrm>
          <a:prstGeom prst="rect">
            <a:avLst/>
          </a:prstGeom>
        </p:spPr>
        <p:txBody>
          <a:bodyPr anchor="t" rtlCol="false" tIns="0" lIns="0" bIns="0" rIns="0">
            <a:spAutoFit/>
          </a:bodyPr>
          <a:lstStyle/>
          <a:p>
            <a:pPr algn="l">
              <a:lnSpc>
                <a:spcPts val="4000"/>
              </a:lnSpc>
            </a:pPr>
            <a:r>
              <a:rPr lang="en-US" sz="2500">
                <a:solidFill>
                  <a:srgbClr val="7B4E7D"/>
                </a:solidFill>
                <a:latin typeface="Public Sans"/>
                <a:ea typeface="Public Sans"/>
                <a:cs typeface="Public Sans"/>
                <a:sym typeface="Public Sans"/>
              </a:rPr>
              <a:t>Adjust campaigns, sustain engagement, plan future activities.</a:t>
            </a:r>
          </a:p>
        </p:txBody>
      </p:sp>
      <p:sp>
        <p:nvSpPr>
          <p:cNvPr name="TextBox 19" id="19"/>
          <p:cNvSpPr txBox="true"/>
          <p:nvPr/>
        </p:nvSpPr>
        <p:spPr>
          <a:xfrm rot="0">
            <a:off x="14151371" y="4089232"/>
            <a:ext cx="3086100" cy="1228725"/>
          </a:xfrm>
          <a:prstGeom prst="rect">
            <a:avLst/>
          </a:prstGeom>
        </p:spPr>
        <p:txBody>
          <a:bodyPr anchor="t" rtlCol="false" tIns="0" lIns="0" bIns="0" rIns="0">
            <a:spAutoFit/>
          </a:bodyPr>
          <a:lstStyle/>
          <a:p>
            <a:pPr algn="l">
              <a:lnSpc>
                <a:spcPts val="3240"/>
              </a:lnSpc>
            </a:pPr>
            <a:r>
              <a:rPr lang="en-US" sz="2700" i="true" b="true">
                <a:solidFill>
                  <a:srgbClr val="7B4E7D"/>
                </a:solidFill>
                <a:latin typeface="Playfair Display Bold Italics"/>
                <a:ea typeface="Playfair Display Bold Italics"/>
                <a:cs typeface="Playfair Display Bold Italics"/>
                <a:sym typeface="Playfair Display Bold Italics"/>
              </a:rPr>
              <a:t>Refinement &amp; Long-Term Engagement</a:t>
            </a:r>
          </a:p>
        </p:txBody>
      </p:sp>
      <p:sp>
        <p:nvSpPr>
          <p:cNvPr name="TextBox 20" id="20"/>
          <p:cNvSpPr txBox="true"/>
          <p:nvPr/>
        </p:nvSpPr>
        <p:spPr>
          <a:xfrm rot="0">
            <a:off x="14151371" y="3235248"/>
            <a:ext cx="2785647" cy="409575"/>
          </a:xfrm>
          <a:prstGeom prst="rect">
            <a:avLst/>
          </a:prstGeom>
        </p:spPr>
        <p:txBody>
          <a:bodyPr anchor="t" rtlCol="false" tIns="0" lIns="0" bIns="0" rIns="0">
            <a:spAutoFit/>
          </a:bodyPr>
          <a:lstStyle/>
          <a:p>
            <a:pPr algn="l">
              <a:lnSpc>
                <a:spcPts val="3359"/>
              </a:lnSpc>
            </a:pPr>
            <a:r>
              <a:rPr lang="en-US" sz="2799" b="true">
                <a:solidFill>
                  <a:srgbClr val="7B4E7D"/>
                </a:solidFill>
                <a:latin typeface="Playfair Display Bold"/>
                <a:ea typeface="Playfair Display Bold"/>
                <a:cs typeface="Playfair Display Bold"/>
                <a:sym typeface="Playfair Display Bold"/>
              </a:rPr>
              <a:t>Month 5</a:t>
            </a:r>
          </a:p>
        </p:txBody>
      </p:sp>
      <p:grpSp>
        <p:nvGrpSpPr>
          <p:cNvPr name="Group 21" id="21"/>
          <p:cNvGrpSpPr/>
          <p:nvPr/>
        </p:nvGrpSpPr>
        <p:grpSpPr>
          <a:xfrm rot="0">
            <a:off x="4343400" y="2756663"/>
            <a:ext cx="138677" cy="138677"/>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23" id="23"/>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24" id="24"/>
          <p:cNvGrpSpPr/>
          <p:nvPr/>
        </p:nvGrpSpPr>
        <p:grpSpPr>
          <a:xfrm rot="0">
            <a:off x="1028700" y="2756663"/>
            <a:ext cx="138677" cy="138677"/>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26" id="26"/>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27" id="27"/>
          <p:cNvGrpSpPr/>
          <p:nvPr/>
        </p:nvGrpSpPr>
        <p:grpSpPr>
          <a:xfrm rot="0">
            <a:off x="7620000" y="2756663"/>
            <a:ext cx="138677" cy="138677"/>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29" id="29"/>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30" id="30"/>
          <p:cNvGrpSpPr/>
          <p:nvPr/>
        </p:nvGrpSpPr>
        <p:grpSpPr>
          <a:xfrm rot="0">
            <a:off x="10896600" y="2756663"/>
            <a:ext cx="138677" cy="138677"/>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32" id="32"/>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33" id="33"/>
          <p:cNvGrpSpPr/>
          <p:nvPr/>
        </p:nvGrpSpPr>
        <p:grpSpPr>
          <a:xfrm rot="0">
            <a:off x="14173200" y="2756663"/>
            <a:ext cx="138677" cy="138677"/>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35" id="35"/>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sp>
        <p:nvSpPr>
          <p:cNvPr name="AutoShape 36" id="36"/>
          <p:cNvSpPr/>
          <p:nvPr/>
        </p:nvSpPr>
        <p:spPr>
          <a:xfrm>
            <a:off x="1127760" y="2821239"/>
            <a:ext cx="17396401" cy="0"/>
          </a:xfrm>
          <a:prstGeom prst="line">
            <a:avLst/>
          </a:prstGeom>
          <a:ln cap="flat" w="9525">
            <a:solidFill>
              <a:srgbClr val="2B2C30"/>
            </a:solidFill>
            <a:prstDash val="solid"/>
            <a:headEnd type="none" len="sm" w="sm"/>
            <a:tailEnd type="none" len="sm" w="sm"/>
          </a:ln>
        </p:spPr>
      </p:sp>
      <p:sp>
        <p:nvSpPr>
          <p:cNvPr name="AutoShape 37" id="37"/>
          <p:cNvSpPr/>
          <p:nvPr/>
        </p:nvSpPr>
        <p:spPr>
          <a:xfrm>
            <a:off x="916574" y="3741569"/>
            <a:ext cx="1392824" cy="0"/>
          </a:xfrm>
          <a:prstGeom prst="line">
            <a:avLst/>
          </a:prstGeom>
          <a:ln cap="flat" w="9525">
            <a:solidFill>
              <a:srgbClr val="2B2C30"/>
            </a:solidFill>
            <a:prstDash val="solid"/>
            <a:headEnd type="none" len="sm" w="sm"/>
            <a:tailEnd type="none" len="sm" w="sm"/>
          </a:ln>
        </p:spPr>
      </p:sp>
      <p:sp>
        <p:nvSpPr>
          <p:cNvPr name="AutoShape 38" id="38"/>
          <p:cNvSpPr/>
          <p:nvPr/>
        </p:nvSpPr>
        <p:spPr>
          <a:xfrm>
            <a:off x="4268287" y="3746332"/>
            <a:ext cx="1392824" cy="0"/>
          </a:xfrm>
          <a:prstGeom prst="line">
            <a:avLst/>
          </a:prstGeom>
          <a:ln cap="flat" w="9525">
            <a:solidFill>
              <a:srgbClr val="2B2C30"/>
            </a:solidFill>
            <a:prstDash val="solid"/>
            <a:headEnd type="none" len="sm" w="sm"/>
            <a:tailEnd type="none" len="sm" w="sm"/>
          </a:ln>
        </p:spPr>
      </p:sp>
      <p:sp>
        <p:nvSpPr>
          <p:cNvPr name="AutoShape 39" id="39"/>
          <p:cNvSpPr/>
          <p:nvPr/>
        </p:nvSpPr>
        <p:spPr>
          <a:xfrm>
            <a:off x="7598171" y="3741569"/>
            <a:ext cx="1392824" cy="0"/>
          </a:xfrm>
          <a:prstGeom prst="line">
            <a:avLst/>
          </a:prstGeom>
          <a:ln cap="flat" w="9525">
            <a:solidFill>
              <a:srgbClr val="2B2C30"/>
            </a:solidFill>
            <a:prstDash val="solid"/>
            <a:headEnd type="none" len="sm" w="sm"/>
            <a:tailEnd type="none" len="sm" w="sm"/>
          </a:ln>
        </p:spPr>
      </p:sp>
      <p:sp>
        <p:nvSpPr>
          <p:cNvPr name="AutoShape 40" id="40"/>
          <p:cNvSpPr/>
          <p:nvPr/>
        </p:nvSpPr>
        <p:spPr>
          <a:xfrm>
            <a:off x="10874771" y="3741569"/>
            <a:ext cx="1392824" cy="0"/>
          </a:xfrm>
          <a:prstGeom prst="line">
            <a:avLst/>
          </a:prstGeom>
          <a:ln cap="flat" w="9525">
            <a:solidFill>
              <a:srgbClr val="2B2C30"/>
            </a:solidFill>
            <a:prstDash val="solid"/>
            <a:headEnd type="none" len="sm" w="sm"/>
            <a:tailEnd type="none" len="sm" w="sm"/>
          </a:ln>
        </p:spPr>
      </p:sp>
      <p:sp>
        <p:nvSpPr>
          <p:cNvPr name="AutoShape 41" id="41"/>
          <p:cNvSpPr/>
          <p:nvPr/>
        </p:nvSpPr>
        <p:spPr>
          <a:xfrm>
            <a:off x="14173200" y="3751094"/>
            <a:ext cx="1392824" cy="0"/>
          </a:xfrm>
          <a:prstGeom prst="line">
            <a:avLst/>
          </a:prstGeom>
          <a:ln cap="flat" w="9525">
            <a:solidFill>
              <a:srgbClr val="2B2C30"/>
            </a:solidFill>
            <a:prstDash val="solid"/>
            <a:headEnd type="none" len="sm" w="sm"/>
            <a:tailEnd type="none" len="sm" w="sm"/>
          </a:ln>
        </p:spPr>
      </p:sp>
      <p:grpSp>
        <p:nvGrpSpPr>
          <p:cNvPr name="Group 42" id="42"/>
          <p:cNvGrpSpPr/>
          <p:nvPr/>
        </p:nvGrpSpPr>
        <p:grpSpPr>
          <a:xfrm rot="0">
            <a:off x="14446115" y="7407092"/>
            <a:ext cx="3225037" cy="2418778"/>
            <a:chOff x="0" y="0"/>
            <a:chExt cx="4300049" cy="3225037"/>
          </a:xfrm>
        </p:grpSpPr>
        <p:sp>
          <p:nvSpPr>
            <p:cNvPr name="Freeform 43" id="43"/>
            <p:cNvSpPr/>
            <p:nvPr/>
          </p:nvSpPr>
          <p:spPr>
            <a:xfrm flipH="false" flipV="false" rot="0">
              <a:off x="0" y="0"/>
              <a:ext cx="4300049" cy="3225037"/>
            </a:xfrm>
            <a:custGeom>
              <a:avLst/>
              <a:gdLst/>
              <a:ahLst/>
              <a:cxnLst/>
              <a:rect r="r" b="b" t="t" l="l"/>
              <a:pathLst>
                <a:path h="3225037" w="4300049">
                  <a:moveTo>
                    <a:pt x="0" y="0"/>
                  </a:moveTo>
                  <a:lnTo>
                    <a:pt x="4300049" y="0"/>
                  </a:lnTo>
                  <a:lnTo>
                    <a:pt x="4300049" y="3225037"/>
                  </a:lnTo>
                  <a:lnTo>
                    <a:pt x="0" y="32250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4" id="44"/>
            <p:cNvSpPr/>
            <p:nvPr/>
          </p:nvSpPr>
          <p:spPr>
            <a:xfrm flipH="false" flipV="false" rot="0">
              <a:off x="3007507" y="1612518"/>
              <a:ext cx="714316" cy="970058"/>
            </a:xfrm>
            <a:custGeom>
              <a:avLst/>
              <a:gdLst/>
              <a:ahLst/>
              <a:cxnLst/>
              <a:rect r="r" b="b" t="t" l="l"/>
              <a:pathLst>
                <a:path h="970058" w="714316">
                  <a:moveTo>
                    <a:pt x="0" y="0"/>
                  </a:moveTo>
                  <a:lnTo>
                    <a:pt x="714316" y="0"/>
                  </a:lnTo>
                  <a:lnTo>
                    <a:pt x="714316" y="970059"/>
                  </a:lnTo>
                  <a:lnTo>
                    <a:pt x="0" y="9700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5" id="45"/>
            <p:cNvSpPr txBox="true"/>
            <p:nvPr/>
          </p:nvSpPr>
          <p:spPr>
            <a:xfrm rot="0">
              <a:off x="726086" y="1602963"/>
              <a:ext cx="2243321" cy="979614"/>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grpSp>
      <p:sp>
        <p:nvSpPr>
          <p:cNvPr name="Freeform 46" id="46"/>
          <p:cNvSpPr/>
          <p:nvPr/>
        </p:nvSpPr>
        <p:spPr>
          <a:xfrm flipH="false" flipV="false" rot="-5400000">
            <a:off x="-11135035" y="-1212589"/>
            <a:ext cx="12801363" cy="12801363"/>
          </a:xfrm>
          <a:custGeom>
            <a:avLst/>
            <a:gdLst/>
            <a:ahLst/>
            <a:cxnLst/>
            <a:rect r="r" b="b" t="t" l="l"/>
            <a:pathLst>
              <a:path h="12801363" w="12801363">
                <a:moveTo>
                  <a:pt x="0" y="0"/>
                </a:moveTo>
                <a:lnTo>
                  <a:pt x="12801363" y="0"/>
                </a:lnTo>
                <a:lnTo>
                  <a:pt x="12801363" y="12801362"/>
                </a:lnTo>
                <a:lnTo>
                  <a:pt x="0" y="128013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8F8E5"/>
        </a:solidFill>
      </p:bgPr>
    </p:bg>
    <p:spTree>
      <p:nvGrpSpPr>
        <p:cNvPr id="1" name=""/>
        <p:cNvGrpSpPr/>
        <p:nvPr/>
      </p:nvGrpSpPr>
      <p:grpSpPr>
        <a:xfrm>
          <a:off x="0" y="0"/>
          <a:ext cx="0" cy="0"/>
          <a:chOff x="0" y="0"/>
          <a:chExt cx="0" cy="0"/>
        </a:xfrm>
      </p:grpSpPr>
      <p:sp>
        <p:nvSpPr>
          <p:cNvPr name="Freeform 2" id="2"/>
          <p:cNvSpPr/>
          <p:nvPr/>
        </p:nvSpPr>
        <p:spPr>
          <a:xfrm flipH="false" flipV="false" rot="0">
            <a:off x="16701746" y="8616481"/>
            <a:ext cx="535737" cy="727544"/>
          </a:xfrm>
          <a:custGeom>
            <a:avLst/>
            <a:gdLst/>
            <a:ahLst/>
            <a:cxnLst/>
            <a:rect r="r" b="b" t="t" l="l"/>
            <a:pathLst>
              <a:path h="727544" w="535737">
                <a:moveTo>
                  <a:pt x="0" y="0"/>
                </a:moveTo>
                <a:lnTo>
                  <a:pt x="535736" y="0"/>
                </a:lnTo>
                <a:lnTo>
                  <a:pt x="535736" y="727544"/>
                </a:lnTo>
                <a:lnTo>
                  <a:pt x="0" y="7275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4990680" y="8630746"/>
            <a:ext cx="1682491" cy="713279"/>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sp>
        <p:nvSpPr>
          <p:cNvPr name="TextBox 4" id="4"/>
          <p:cNvSpPr txBox="true"/>
          <p:nvPr/>
        </p:nvSpPr>
        <p:spPr>
          <a:xfrm rot="0">
            <a:off x="1006871" y="942975"/>
            <a:ext cx="12846424" cy="1310821"/>
          </a:xfrm>
          <a:prstGeom prst="rect">
            <a:avLst/>
          </a:prstGeom>
        </p:spPr>
        <p:txBody>
          <a:bodyPr anchor="t" rtlCol="false" tIns="0" lIns="0" bIns="0" rIns="0">
            <a:spAutoFit/>
          </a:bodyPr>
          <a:lstStyle/>
          <a:p>
            <a:pPr algn="l">
              <a:lnSpc>
                <a:spcPts val="5200"/>
              </a:lnSpc>
            </a:pPr>
            <a:r>
              <a:rPr lang="en-US" b="true" sz="3714" spc="843">
                <a:solidFill>
                  <a:srgbClr val="7B4E7D"/>
                </a:solidFill>
                <a:latin typeface="Public Sans Bold"/>
                <a:ea typeface="Public Sans Bold"/>
                <a:cs typeface="Public Sans Bold"/>
                <a:sym typeface="Public Sans Bold"/>
              </a:rPr>
              <a:t>EXPECTED OUTCOMES </a:t>
            </a:r>
          </a:p>
          <a:p>
            <a:pPr algn="l">
              <a:lnSpc>
                <a:spcPts val="5200"/>
              </a:lnSpc>
              <a:spcBef>
                <a:spcPct val="0"/>
              </a:spcBef>
            </a:pPr>
            <a:r>
              <a:rPr lang="en-US" b="true" sz="3714" spc="843">
                <a:solidFill>
                  <a:srgbClr val="7B4E7D"/>
                </a:solidFill>
                <a:latin typeface="Public Sans Bold"/>
                <a:ea typeface="Public Sans Bold"/>
                <a:cs typeface="Public Sans Bold"/>
                <a:sym typeface="Public Sans Bold"/>
              </a:rPr>
              <a:t>&amp; METRICS</a:t>
            </a:r>
          </a:p>
        </p:txBody>
      </p:sp>
      <p:sp>
        <p:nvSpPr>
          <p:cNvPr name="AutoShape 5" id="5"/>
          <p:cNvSpPr/>
          <p:nvPr/>
        </p:nvSpPr>
        <p:spPr>
          <a:xfrm flipV="true">
            <a:off x="-7086597" y="2369599"/>
            <a:ext cx="16230594" cy="38509"/>
          </a:xfrm>
          <a:prstGeom prst="line">
            <a:avLst/>
          </a:prstGeom>
          <a:ln cap="flat" w="9525">
            <a:solidFill>
              <a:srgbClr val="2B2C30"/>
            </a:solidFill>
            <a:prstDash val="solid"/>
            <a:headEnd type="none" len="sm" w="sm"/>
            <a:tailEnd type="none" len="sm" w="sm"/>
          </a:ln>
        </p:spPr>
      </p:sp>
      <p:grpSp>
        <p:nvGrpSpPr>
          <p:cNvPr name="Group 6" id="6"/>
          <p:cNvGrpSpPr/>
          <p:nvPr/>
        </p:nvGrpSpPr>
        <p:grpSpPr>
          <a:xfrm rot="0">
            <a:off x="14446115" y="7407092"/>
            <a:ext cx="3225037" cy="2418778"/>
            <a:chOff x="0" y="0"/>
            <a:chExt cx="4300049" cy="3225037"/>
          </a:xfrm>
        </p:grpSpPr>
        <p:sp>
          <p:nvSpPr>
            <p:cNvPr name="Freeform 7" id="7"/>
            <p:cNvSpPr/>
            <p:nvPr/>
          </p:nvSpPr>
          <p:spPr>
            <a:xfrm flipH="false" flipV="false" rot="0">
              <a:off x="0" y="0"/>
              <a:ext cx="4300049" cy="3225037"/>
            </a:xfrm>
            <a:custGeom>
              <a:avLst/>
              <a:gdLst/>
              <a:ahLst/>
              <a:cxnLst/>
              <a:rect r="r" b="b" t="t" l="l"/>
              <a:pathLst>
                <a:path h="3225037" w="4300049">
                  <a:moveTo>
                    <a:pt x="0" y="0"/>
                  </a:moveTo>
                  <a:lnTo>
                    <a:pt x="4300049" y="0"/>
                  </a:lnTo>
                  <a:lnTo>
                    <a:pt x="4300049" y="3225037"/>
                  </a:lnTo>
                  <a:lnTo>
                    <a:pt x="0" y="32250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3007507" y="1612518"/>
              <a:ext cx="714316" cy="970058"/>
            </a:xfrm>
            <a:custGeom>
              <a:avLst/>
              <a:gdLst/>
              <a:ahLst/>
              <a:cxnLst/>
              <a:rect r="r" b="b" t="t" l="l"/>
              <a:pathLst>
                <a:path h="970058" w="714316">
                  <a:moveTo>
                    <a:pt x="0" y="0"/>
                  </a:moveTo>
                  <a:lnTo>
                    <a:pt x="714316" y="0"/>
                  </a:lnTo>
                  <a:lnTo>
                    <a:pt x="714316" y="970059"/>
                  </a:lnTo>
                  <a:lnTo>
                    <a:pt x="0" y="9700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726086" y="1602963"/>
              <a:ext cx="2243321" cy="979614"/>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grpSp>
      <p:sp>
        <p:nvSpPr>
          <p:cNvPr name="Freeform 10" id="10"/>
          <p:cNvSpPr/>
          <p:nvPr/>
        </p:nvSpPr>
        <p:spPr>
          <a:xfrm flipH="false" flipV="false" rot="-5400000">
            <a:off x="-11135035" y="-1212589"/>
            <a:ext cx="12801363" cy="12801363"/>
          </a:xfrm>
          <a:custGeom>
            <a:avLst/>
            <a:gdLst/>
            <a:ahLst/>
            <a:cxnLst/>
            <a:rect r="r" b="b" t="t" l="l"/>
            <a:pathLst>
              <a:path h="12801363" w="12801363">
                <a:moveTo>
                  <a:pt x="0" y="0"/>
                </a:moveTo>
                <a:lnTo>
                  <a:pt x="12801363" y="0"/>
                </a:lnTo>
                <a:lnTo>
                  <a:pt x="12801363" y="12801362"/>
                </a:lnTo>
                <a:lnTo>
                  <a:pt x="0" y="128013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pic>
        <p:nvPicPr>
          <p:cNvPr name="Picture 11" id="11"/>
          <p:cNvPicPr>
            <a:picLocks noChangeAspect="true"/>
          </p:cNvPicPr>
          <p:nvPr/>
        </p:nvPicPr>
        <p:blipFill>
          <a:blip r:embed="rId8"/>
          <a:stretch>
            <a:fillRect/>
          </a:stretch>
        </p:blipFill>
        <p:spPr>
          <a:xfrm rot="0">
            <a:off x="-563085" y="1144541"/>
            <a:ext cx="15162805" cy="9984923"/>
          </a:xfrm>
          <a:prstGeom prst="rect">
            <a:avLst/>
          </a:prstGeom>
        </p:spPr>
      </p:pic>
      <p:sp>
        <p:nvSpPr>
          <p:cNvPr name="TextBox 12" id="12"/>
          <p:cNvSpPr txBox="true"/>
          <p:nvPr/>
        </p:nvSpPr>
        <p:spPr>
          <a:xfrm rot="0">
            <a:off x="13910983" y="5647846"/>
            <a:ext cx="3899647" cy="1019530"/>
          </a:xfrm>
          <a:prstGeom prst="rect">
            <a:avLst/>
          </a:prstGeom>
        </p:spPr>
        <p:txBody>
          <a:bodyPr anchor="t" rtlCol="false" tIns="0" lIns="0" bIns="0" rIns="0">
            <a:spAutoFit/>
          </a:bodyPr>
          <a:lstStyle/>
          <a:p>
            <a:pPr algn="ctr">
              <a:lnSpc>
                <a:spcPts val="4180"/>
              </a:lnSpc>
              <a:spcBef>
                <a:spcPct val="0"/>
              </a:spcBef>
            </a:pPr>
            <a:r>
              <a:rPr lang="en-US" sz="2986" spc="14">
                <a:solidFill>
                  <a:srgbClr val="7B4E7D"/>
                </a:solidFill>
                <a:latin typeface="Playfair Display"/>
                <a:ea typeface="Playfair Display"/>
                <a:cs typeface="Playfair Display"/>
                <a:sym typeface="Playfair Display"/>
              </a:rPr>
              <a:t>Projected Total Revenue</a:t>
            </a:r>
          </a:p>
        </p:txBody>
      </p:sp>
      <p:sp>
        <p:nvSpPr>
          <p:cNvPr name="TextBox 13" id="13"/>
          <p:cNvSpPr txBox="true"/>
          <p:nvPr/>
        </p:nvSpPr>
        <p:spPr>
          <a:xfrm rot="0">
            <a:off x="13910983" y="6911438"/>
            <a:ext cx="3899647" cy="495655"/>
          </a:xfrm>
          <a:prstGeom prst="rect">
            <a:avLst/>
          </a:prstGeom>
        </p:spPr>
        <p:txBody>
          <a:bodyPr anchor="t" rtlCol="false" tIns="0" lIns="0" bIns="0" rIns="0">
            <a:spAutoFit/>
          </a:bodyPr>
          <a:lstStyle/>
          <a:p>
            <a:pPr algn="ctr">
              <a:lnSpc>
                <a:spcPts val="4180"/>
              </a:lnSpc>
              <a:spcBef>
                <a:spcPct val="0"/>
              </a:spcBef>
            </a:pPr>
            <a:r>
              <a:rPr lang="en-US" b="true" sz="2986" spc="14">
                <a:solidFill>
                  <a:srgbClr val="7B4E7D"/>
                </a:solidFill>
                <a:latin typeface="Playfair Display Bold"/>
                <a:ea typeface="Playfair Display Bold"/>
                <a:cs typeface="Playfair Display Bold"/>
                <a:sym typeface="Playfair Display Bold"/>
              </a:rPr>
              <a:t>$150,000 - $250,000</a:t>
            </a:r>
          </a:p>
        </p:txBody>
      </p:sp>
      <p:sp>
        <p:nvSpPr>
          <p:cNvPr name="AutoShape 14" id="14"/>
          <p:cNvSpPr/>
          <p:nvPr/>
        </p:nvSpPr>
        <p:spPr>
          <a:xfrm flipV="true">
            <a:off x="14487918" y="6810868"/>
            <a:ext cx="2745777" cy="4701"/>
          </a:xfrm>
          <a:prstGeom prst="line">
            <a:avLst/>
          </a:prstGeom>
          <a:ln cap="flat" w="9525">
            <a:solidFill>
              <a:srgbClr val="2B2C30"/>
            </a:solidFill>
            <a:prstDash val="solid"/>
            <a:headEnd type="none" len="sm" w="sm"/>
            <a:tailEnd type="none" len="sm" w="sm"/>
          </a:ln>
        </p:spPr>
      </p:sp>
      <p:sp>
        <p:nvSpPr>
          <p:cNvPr name="TextBox 15" id="15"/>
          <p:cNvSpPr txBox="true"/>
          <p:nvPr/>
        </p:nvSpPr>
        <p:spPr>
          <a:xfrm rot="0">
            <a:off x="14575584" y="495145"/>
            <a:ext cx="2454920" cy="1543405"/>
          </a:xfrm>
          <a:prstGeom prst="rect">
            <a:avLst/>
          </a:prstGeom>
        </p:spPr>
        <p:txBody>
          <a:bodyPr anchor="t" rtlCol="false" tIns="0" lIns="0" bIns="0" rIns="0">
            <a:spAutoFit/>
          </a:bodyPr>
          <a:lstStyle/>
          <a:p>
            <a:pPr algn="ctr">
              <a:lnSpc>
                <a:spcPts val="4180"/>
              </a:lnSpc>
            </a:pPr>
            <a:r>
              <a:rPr lang="en-US" sz="2986" spc="14">
                <a:solidFill>
                  <a:srgbClr val="7B4E7D"/>
                </a:solidFill>
                <a:latin typeface="Playfair Display"/>
                <a:ea typeface="Playfair Display"/>
                <a:cs typeface="Playfair Display"/>
                <a:sym typeface="Playfair Display"/>
              </a:rPr>
              <a:t>Gala </a:t>
            </a:r>
          </a:p>
          <a:p>
            <a:pPr algn="ctr">
              <a:lnSpc>
                <a:spcPts val="4180"/>
              </a:lnSpc>
            </a:pPr>
            <a:r>
              <a:rPr lang="en-US" sz="2986" spc="14">
                <a:solidFill>
                  <a:srgbClr val="7B4E7D"/>
                </a:solidFill>
                <a:latin typeface="Playfair Display"/>
                <a:ea typeface="Playfair Display"/>
                <a:cs typeface="Playfair Display"/>
                <a:sym typeface="Playfair Display"/>
              </a:rPr>
              <a:t>200 Attendees</a:t>
            </a:r>
          </a:p>
          <a:p>
            <a:pPr algn="ctr">
              <a:lnSpc>
                <a:spcPts val="4180"/>
              </a:lnSpc>
              <a:spcBef>
                <a:spcPct val="0"/>
              </a:spcBef>
            </a:pPr>
            <a:r>
              <a:rPr lang="en-US" sz="2986" spc="14">
                <a:solidFill>
                  <a:srgbClr val="7B4E7D"/>
                </a:solidFill>
                <a:latin typeface="Playfair Display"/>
                <a:ea typeface="Playfair Display"/>
                <a:cs typeface="Playfair Display"/>
                <a:sym typeface="Playfair Display"/>
              </a:rPr>
              <a:t>($100)</a:t>
            </a:r>
          </a:p>
        </p:txBody>
      </p:sp>
      <p:sp>
        <p:nvSpPr>
          <p:cNvPr name="TextBox 16" id="16"/>
          <p:cNvSpPr txBox="true"/>
          <p:nvPr/>
        </p:nvSpPr>
        <p:spPr>
          <a:xfrm rot="0">
            <a:off x="13853220" y="2311187"/>
            <a:ext cx="3899647" cy="495655"/>
          </a:xfrm>
          <a:prstGeom prst="rect">
            <a:avLst/>
          </a:prstGeom>
        </p:spPr>
        <p:txBody>
          <a:bodyPr anchor="t" rtlCol="false" tIns="0" lIns="0" bIns="0" rIns="0">
            <a:spAutoFit/>
          </a:bodyPr>
          <a:lstStyle/>
          <a:p>
            <a:pPr algn="ctr">
              <a:lnSpc>
                <a:spcPts val="4180"/>
              </a:lnSpc>
              <a:spcBef>
                <a:spcPct val="0"/>
              </a:spcBef>
            </a:pPr>
            <a:r>
              <a:rPr lang="en-US" sz="2986" spc="14">
                <a:solidFill>
                  <a:srgbClr val="7B4E7D"/>
                </a:solidFill>
                <a:latin typeface="Playfair Display"/>
                <a:ea typeface="Playfair Display"/>
                <a:cs typeface="Playfair Display"/>
                <a:sym typeface="Playfair Display"/>
              </a:rPr>
              <a:t>$20,000</a:t>
            </a:r>
          </a:p>
        </p:txBody>
      </p:sp>
      <p:sp>
        <p:nvSpPr>
          <p:cNvPr name="AutoShape 17" id="17"/>
          <p:cNvSpPr/>
          <p:nvPr/>
        </p:nvSpPr>
        <p:spPr>
          <a:xfrm flipV="true">
            <a:off x="14430156" y="2232080"/>
            <a:ext cx="2745777" cy="4701"/>
          </a:xfrm>
          <a:prstGeom prst="line">
            <a:avLst/>
          </a:prstGeom>
          <a:ln cap="flat" w="9525">
            <a:solidFill>
              <a:srgbClr val="2B2C30"/>
            </a:solidFill>
            <a:prstDash val="solid"/>
            <a:headEnd type="none" len="sm" w="sm"/>
            <a:tailEnd type="none" len="sm" w="sm"/>
          </a:ln>
        </p:spPr>
      </p:sp>
      <p:sp>
        <p:nvSpPr>
          <p:cNvPr name="TextBox 18" id="18"/>
          <p:cNvSpPr txBox="true"/>
          <p:nvPr/>
        </p:nvSpPr>
        <p:spPr>
          <a:xfrm rot="0">
            <a:off x="15690753" y="2759217"/>
            <a:ext cx="224582" cy="495655"/>
          </a:xfrm>
          <a:prstGeom prst="rect">
            <a:avLst/>
          </a:prstGeom>
        </p:spPr>
        <p:txBody>
          <a:bodyPr anchor="t" rtlCol="false" tIns="0" lIns="0" bIns="0" rIns="0">
            <a:spAutoFit/>
          </a:bodyPr>
          <a:lstStyle/>
          <a:p>
            <a:pPr algn="ctr">
              <a:lnSpc>
                <a:spcPts val="4180"/>
              </a:lnSpc>
              <a:spcBef>
                <a:spcPct val="0"/>
              </a:spcBef>
            </a:pPr>
            <a:r>
              <a:rPr lang="en-US" sz="2986" spc="14">
                <a:solidFill>
                  <a:srgbClr val="7B4E7D"/>
                </a:solidFill>
                <a:latin typeface="Playfair Display"/>
                <a:ea typeface="Playfair Display"/>
                <a:cs typeface="Playfair Display"/>
                <a:sym typeface="Playfair Display"/>
              </a:rPr>
              <a:t>+</a:t>
            </a:r>
          </a:p>
        </p:txBody>
      </p:sp>
      <p:sp>
        <p:nvSpPr>
          <p:cNvPr name="TextBox 19" id="19"/>
          <p:cNvSpPr txBox="true"/>
          <p:nvPr/>
        </p:nvSpPr>
        <p:spPr>
          <a:xfrm rot="0">
            <a:off x="13853220" y="3312022"/>
            <a:ext cx="3899647" cy="1019530"/>
          </a:xfrm>
          <a:prstGeom prst="rect">
            <a:avLst/>
          </a:prstGeom>
        </p:spPr>
        <p:txBody>
          <a:bodyPr anchor="t" rtlCol="false" tIns="0" lIns="0" bIns="0" rIns="0">
            <a:spAutoFit/>
          </a:bodyPr>
          <a:lstStyle/>
          <a:p>
            <a:pPr algn="ctr">
              <a:lnSpc>
                <a:spcPts val="4180"/>
              </a:lnSpc>
              <a:spcBef>
                <a:spcPct val="0"/>
              </a:spcBef>
            </a:pPr>
            <a:r>
              <a:rPr lang="en-US" sz="2986" spc="14">
                <a:solidFill>
                  <a:srgbClr val="7B4E7D"/>
                </a:solidFill>
                <a:latin typeface="Playfair Display"/>
                <a:ea typeface="Playfair Display"/>
                <a:cs typeface="Playfair Display"/>
                <a:sym typeface="Playfair Display"/>
              </a:rPr>
              <a:t>10,000 online outreach</a:t>
            </a:r>
          </a:p>
        </p:txBody>
      </p:sp>
      <p:sp>
        <p:nvSpPr>
          <p:cNvPr name="TextBox 20" id="20"/>
          <p:cNvSpPr txBox="true"/>
          <p:nvPr/>
        </p:nvSpPr>
        <p:spPr>
          <a:xfrm rot="0">
            <a:off x="13910983" y="4529722"/>
            <a:ext cx="3899647" cy="495655"/>
          </a:xfrm>
          <a:prstGeom prst="rect">
            <a:avLst/>
          </a:prstGeom>
        </p:spPr>
        <p:txBody>
          <a:bodyPr anchor="t" rtlCol="false" tIns="0" lIns="0" bIns="0" rIns="0">
            <a:spAutoFit/>
          </a:bodyPr>
          <a:lstStyle/>
          <a:p>
            <a:pPr algn="ctr">
              <a:lnSpc>
                <a:spcPts val="4180"/>
              </a:lnSpc>
              <a:spcBef>
                <a:spcPct val="0"/>
              </a:spcBef>
            </a:pPr>
            <a:r>
              <a:rPr lang="en-US" sz="2986" spc="14">
                <a:solidFill>
                  <a:srgbClr val="7B4E7D"/>
                </a:solidFill>
                <a:latin typeface="Playfair Display"/>
                <a:ea typeface="Playfair Display"/>
                <a:cs typeface="Playfair Display"/>
                <a:sym typeface="Playfair Display"/>
              </a:rPr>
              <a:t>$1 -$25</a:t>
            </a:r>
          </a:p>
        </p:txBody>
      </p:sp>
      <p:sp>
        <p:nvSpPr>
          <p:cNvPr name="AutoShape 21" id="21"/>
          <p:cNvSpPr/>
          <p:nvPr/>
        </p:nvSpPr>
        <p:spPr>
          <a:xfrm flipV="true">
            <a:off x="14487918" y="4450614"/>
            <a:ext cx="2745777" cy="4701"/>
          </a:xfrm>
          <a:prstGeom prst="line">
            <a:avLst/>
          </a:prstGeom>
          <a:ln cap="flat" w="9525">
            <a:solidFill>
              <a:srgbClr val="2B2C30"/>
            </a:solidFill>
            <a:prstDash val="solid"/>
            <a:headEnd type="none" len="sm" w="sm"/>
            <a:tailEnd type="none" len="sm" w="sm"/>
          </a:ln>
        </p:spPr>
      </p:sp>
      <p:sp>
        <p:nvSpPr>
          <p:cNvPr name="TextBox 22" id="22"/>
          <p:cNvSpPr txBox="true"/>
          <p:nvPr/>
        </p:nvSpPr>
        <p:spPr>
          <a:xfrm rot="0">
            <a:off x="15737130" y="5095875"/>
            <a:ext cx="247352" cy="495655"/>
          </a:xfrm>
          <a:prstGeom prst="rect">
            <a:avLst/>
          </a:prstGeom>
        </p:spPr>
        <p:txBody>
          <a:bodyPr anchor="t" rtlCol="false" tIns="0" lIns="0" bIns="0" rIns="0">
            <a:spAutoFit/>
          </a:bodyPr>
          <a:lstStyle/>
          <a:p>
            <a:pPr algn="ctr">
              <a:lnSpc>
                <a:spcPts val="4180"/>
              </a:lnSpc>
              <a:spcBef>
                <a:spcPct val="0"/>
              </a:spcBef>
            </a:pPr>
            <a:r>
              <a:rPr lang="en-US" sz="2986" spc="14">
                <a:solidFill>
                  <a:srgbClr val="7B4E7D"/>
                </a:solidFill>
                <a:latin typeface="Playfair Display"/>
                <a:ea typeface="Playfair Display"/>
                <a:cs typeface="Playfair Display"/>
                <a:sym typeface="Playfair Display"/>
              </a:rPr>
              <a:t>=</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8F8E5"/>
        </a:solidFill>
      </p:bgPr>
    </p:bg>
    <p:spTree>
      <p:nvGrpSpPr>
        <p:cNvPr id="1" name=""/>
        <p:cNvGrpSpPr/>
        <p:nvPr/>
      </p:nvGrpSpPr>
      <p:grpSpPr>
        <a:xfrm>
          <a:off x="0" y="0"/>
          <a:ext cx="0" cy="0"/>
          <a:chOff x="0" y="0"/>
          <a:chExt cx="0" cy="0"/>
        </a:xfrm>
      </p:grpSpPr>
      <p:sp>
        <p:nvSpPr>
          <p:cNvPr name="TextBox 2" id="2"/>
          <p:cNvSpPr txBox="true"/>
          <p:nvPr/>
        </p:nvSpPr>
        <p:spPr>
          <a:xfrm rot="0">
            <a:off x="1666328" y="2681493"/>
            <a:ext cx="15303286" cy="4622673"/>
          </a:xfrm>
          <a:prstGeom prst="rect">
            <a:avLst/>
          </a:prstGeom>
        </p:spPr>
        <p:txBody>
          <a:bodyPr anchor="t" rtlCol="false" tIns="0" lIns="0" bIns="0" rIns="0">
            <a:spAutoFit/>
          </a:bodyPr>
          <a:lstStyle/>
          <a:p>
            <a:pPr algn="l">
              <a:lnSpc>
                <a:spcPts val="9396"/>
              </a:lnSpc>
            </a:pPr>
            <a:r>
              <a:rPr lang="en-US" sz="4350" i="true" spc="21">
                <a:solidFill>
                  <a:srgbClr val="7B4E7D"/>
                </a:solidFill>
                <a:latin typeface="Playfair Display Italics"/>
                <a:ea typeface="Playfair Display Italics"/>
                <a:cs typeface="Playfair Display Italics"/>
                <a:sym typeface="Playfair Display Italics"/>
              </a:rPr>
              <a:t>Join us in revolutionizing ways to increase our funds to help more than a few hundred people out. Let’s work together to find the right sponsors who are willing to go above and beyond to increase self sufficiency to all that are suffering in silence. </a:t>
            </a:r>
          </a:p>
        </p:txBody>
      </p:sp>
      <p:sp>
        <p:nvSpPr>
          <p:cNvPr name="Freeform 3" id="3"/>
          <p:cNvSpPr/>
          <p:nvPr/>
        </p:nvSpPr>
        <p:spPr>
          <a:xfrm flipH="false" flipV="false" rot="0">
            <a:off x="16701746" y="8616481"/>
            <a:ext cx="535737" cy="727544"/>
          </a:xfrm>
          <a:custGeom>
            <a:avLst/>
            <a:gdLst/>
            <a:ahLst/>
            <a:cxnLst/>
            <a:rect r="r" b="b" t="t" l="l"/>
            <a:pathLst>
              <a:path h="727544" w="535737">
                <a:moveTo>
                  <a:pt x="0" y="0"/>
                </a:moveTo>
                <a:lnTo>
                  <a:pt x="535736" y="0"/>
                </a:lnTo>
                <a:lnTo>
                  <a:pt x="535736" y="727544"/>
                </a:lnTo>
                <a:lnTo>
                  <a:pt x="0" y="7275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4990680" y="8630746"/>
            <a:ext cx="1682491" cy="713279"/>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sp>
        <p:nvSpPr>
          <p:cNvPr name="TextBox 5" id="5"/>
          <p:cNvSpPr txBox="true"/>
          <p:nvPr/>
        </p:nvSpPr>
        <p:spPr>
          <a:xfrm rot="0">
            <a:off x="-1382257" y="952500"/>
            <a:ext cx="9144000" cy="639191"/>
          </a:xfrm>
          <a:prstGeom prst="rect">
            <a:avLst/>
          </a:prstGeom>
        </p:spPr>
        <p:txBody>
          <a:bodyPr anchor="t" rtlCol="false" tIns="0" lIns="0" bIns="0" rIns="0">
            <a:spAutoFit/>
          </a:bodyPr>
          <a:lstStyle/>
          <a:p>
            <a:pPr algn="ctr">
              <a:lnSpc>
                <a:spcPts val="5194"/>
              </a:lnSpc>
            </a:pPr>
            <a:r>
              <a:rPr lang="en-US" b="true" sz="3710" spc="842">
                <a:solidFill>
                  <a:srgbClr val="7B4E7D"/>
                </a:solidFill>
                <a:latin typeface="Public Sans Bold"/>
                <a:ea typeface="Public Sans Bold"/>
                <a:cs typeface="Public Sans Bold"/>
                <a:sym typeface="Public Sans Bold"/>
              </a:rPr>
              <a:t>CONCLUSION</a:t>
            </a:r>
          </a:p>
        </p:txBody>
      </p:sp>
      <p:grpSp>
        <p:nvGrpSpPr>
          <p:cNvPr name="Group 6" id="6"/>
          <p:cNvGrpSpPr/>
          <p:nvPr/>
        </p:nvGrpSpPr>
        <p:grpSpPr>
          <a:xfrm rot="0">
            <a:off x="14446115" y="7407092"/>
            <a:ext cx="3225037" cy="2418778"/>
            <a:chOff x="0" y="0"/>
            <a:chExt cx="4300049" cy="3225037"/>
          </a:xfrm>
        </p:grpSpPr>
        <p:sp>
          <p:nvSpPr>
            <p:cNvPr name="Freeform 7" id="7"/>
            <p:cNvSpPr/>
            <p:nvPr/>
          </p:nvSpPr>
          <p:spPr>
            <a:xfrm flipH="false" flipV="false" rot="0">
              <a:off x="0" y="0"/>
              <a:ext cx="4300049" cy="3225037"/>
            </a:xfrm>
            <a:custGeom>
              <a:avLst/>
              <a:gdLst/>
              <a:ahLst/>
              <a:cxnLst/>
              <a:rect r="r" b="b" t="t" l="l"/>
              <a:pathLst>
                <a:path h="3225037" w="4300049">
                  <a:moveTo>
                    <a:pt x="0" y="0"/>
                  </a:moveTo>
                  <a:lnTo>
                    <a:pt x="4300049" y="0"/>
                  </a:lnTo>
                  <a:lnTo>
                    <a:pt x="4300049" y="3225037"/>
                  </a:lnTo>
                  <a:lnTo>
                    <a:pt x="0" y="32250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3007507" y="1612518"/>
              <a:ext cx="714316" cy="970058"/>
            </a:xfrm>
            <a:custGeom>
              <a:avLst/>
              <a:gdLst/>
              <a:ahLst/>
              <a:cxnLst/>
              <a:rect r="r" b="b" t="t" l="l"/>
              <a:pathLst>
                <a:path h="970058" w="714316">
                  <a:moveTo>
                    <a:pt x="0" y="0"/>
                  </a:moveTo>
                  <a:lnTo>
                    <a:pt x="714316" y="0"/>
                  </a:lnTo>
                  <a:lnTo>
                    <a:pt x="714316" y="970059"/>
                  </a:lnTo>
                  <a:lnTo>
                    <a:pt x="0" y="9700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726086" y="1602963"/>
              <a:ext cx="2243321" cy="979614"/>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grpSp>
      <p:sp>
        <p:nvSpPr>
          <p:cNvPr name="Freeform 10" id="10"/>
          <p:cNvSpPr/>
          <p:nvPr/>
        </p:nvSpPr>
        <p:spPr>
          <a:xfrm flipH="false" flipV="false" rot="-5400000">
            <a:off x="-11135035" y="-1212589"/>
            <a:ext cx="12801363" cy="12801363"/>
          </a:xfrm>
          <a:custGeom>
            <a:avLst/>
            <a:gdLst/>
            <a:ahLst/>
            <a:cxnLst/>
            <a:rect r="r" b="b" t="t" l="l"/>
            <a:pathLst>
              <a:path h="12801363" w="12801363">
                <a:moveTo>
                  <a:pt x="0" y="0"/>
                </a:moveTo>
                <a:lnTo>
                  <a:pt x="12801363" y="0"/>
                </a:lnTo>
                <a:lnTo>
                  <a:pt x="12801363" y="12801362"/>
                </a:lnTo>
                <a:lnTo>
                  <a:pt x="0" y="128013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11" id="11"/>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8F8E5"/>
        </a:solidFill>
      </p:bgPr>
    </p:bg>
    <p:spTree>
      <p:nvGrpSpPr>
        <p:cNvPr id="1" name=""/>
        <p:cNvGrpSpPr/>
        <p:nvPr/>
      </p:nvGrpSpPr>
      <p:grpSpPr>
        <a:xfrm>
          <a:off x="0" y="0"/>
          <a:ext cx="0" cy="0"/>
          <a:chOff x="0" y="0"/>
          <a:chExt cx="0" cy="0"/>
        </a:xfrm>
      </p:grpSpPr>
      <p:sp>
        <p:nvSpPr>
          <p:cNvPr name="AutoShape 2" id="2"/>
          <p:cNvSpPr/>
          <p:nvPr/>
        </p:nvSpPr>
        <p:spPr>
          <a:xfrm flipV="true">
            <a:off x="1028706" y="4514765"/>
            <a:ext cx="16230594" cy="38509"/>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6701746" y="8616481"/>
            <a:ext cx="535737" cy="727544"/>
          </a:xfrm>
          <a:custGeom>
            <a:avLst/>
            <a:gdLst/>
            <a:ahLst/>
            <a:cxnLst/>
            <a:rect r="r" b="b" t="t" l="l"/>
            <a:pathLst>
              <a:path h="727544" w="535737">
                <a:moveTo>
                  <a:pt x="0" y="0"/>
                </a:moveTo>
                <a:lnTo>
                  <a:pt x="535736" y="0"/>
                </a:lnTo>
                <a:lnTo>
                  <a:pt x="535736" y="727544"/>
                </a:lnTo>
                <a:lnTo>
                  <a:pt x="0" y="7275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06882" y="4728792"/>
            <a:ext cx="16230600" cy="648601"/>
          </a:xfrm>
          <a:prstGeom prst="rect">
            <a:avLst/>
          </a:prstGeom>
        </p:spPr>
        <p:txBody>
          <a:bodyPr anchor="t" rtlCol="false" tIns="0" lIns="0" bIns="0" rIns="0">
            <a:spAutoFit/>
          </a:bodyPr>
          <a:lstStyle/>
          <a:p>
            <a:pPr algn="r">
              <a:lnSpc>
                <a:spcPts val="5200"/>
              </a:lnSpc>
              <a:spcBef>
                <a:spcPct val="0"/>
              </a:spcBef>
            </a:pPr>
            <a:r>
              <a:rPr lang="en-US" b="true" sz="3714" spc="843">
                <a:solidFill>
                  <a:srgbClr val="7B4E7D"/>
                </a:solidFill>
                <a:latin typeface="Public Sans Bold"/>
                <a:ea typeface="Public Sans Bold"/>
                <a:cs typeface="Public Sans Bold"/>
                <a:sym typeface="Public Sans Bold"/>
              </a:rPr>
              <a:t>QUESTIONS?</a:t>
            </a:r>
          </a:p>
        </p:txBody>
      </p:sp>
      <p:sp>
        <p:nvSpPr>
          <p:cNvPr name="TextBox 5" id="5"/>
          <p:cNvSpPr txBox="true"/>
          <p:nvPr/>
        </p:nvSpPr>
        <p:spPr>
          <a:xfrm rot="0">
            <a:off x="850974" y="2332416"/>
            <a:ext cx="16408332" cy="2084083"/>
          </a:xfrm>
          <a:prstGeom prst="rect">
            <a:avLst/>
          </a:prstGeom>
        </p:spPr>
        <p:txBody>
          <a:bodyPr anchor="t" rtlCol="false" tIns="0" lIns="0" bIns="0" rIns="0">
            <a:spAutoFit/>
          </a:bodyPr>
          <a:lstStyle/>
          <a:p>
            <a:pPr algn="l">
              <a:lnSpc>
                <a:spcPts val="15250"/>
              </a:lnSpc>
            </a:pPr>
            <a:r>
              <a:rPr lang="en-US" sz="16758" spc="83">
                <a:solidFill>
                  <a:srgbClr val="7B4E7D"/>
                </a:solidFill>
                <a:latin typeface="Playfair Display"/>
                <a:ea typeface="Playfair Display"/>
                <a:cs typeface="Playfair Display"/>
                <a:sym typeface="Playfair Display"/>
              </a:rPr>
              <a:t>Thank you!</a:t>
            </a:r>
          </a:p>
        </p:txBody>
      </p:sp>
      <p:sp>
        <p:nvSpPr>
          <p:cNvPr name="TextBox 6" id="6"/>
          <p:cNvSpPr txBox="true"/>
          <p:nvPr/>
        </p:nvSpPr>
        <p:spPr>
          <a:xfrm rot="0">
            <a:off x="14990680" y="8630746"/>
            <a:ext cx="1682491" cy="713279"/>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Agency</a:t>
            </a:r>
          </a:p>
        </p:txBody>
      </p:sp>
      <p:grpSp>
        <p:nvGrpSpPr>
          <p:cNvPr name="Group 7" id="7"/>
          <p:cNvGrpSpPr/>
          <p:nvPr/>
        </p:nvGrpSpPr>
        <p:grpSpPr>
          <a:xfrm rot="0">
            <a:off x="14446115" y="7407092"/>
            <a:ext cx="3225037" cy="2418778"/>
            <a:chOff x="0" y="0"/>
            <a:chExt cx="4300049" cy="3225037"/>
          </a:xfrm>
        </p:grpSpPr>
        <p:sp>
          <p:nvSpPr>
            <p:cNvPr name="Freeform 8" id="8"/>
            <p:cNvSpPr/>
            <p:nvPr/>
          </p:nvSpPr>
          <p:spPr>
            <a:xfrm flipH="false" flipV="false" rot="0">
              <a:off x="0" y="0"/>
              <a:ext cx="4300049" cy="3225037"/>
            </a:xfrm>
            <a:custGeom>
              <a:avLst/>
              <a:gdLst/>
              <a:ahLst/>
              <a:cxnLst/>
              <a:rect r="r" b="b" t="t" l="l"/>
              <a:pathLst>
                <a:path h="3225037" w="4300049">
                  <a:moveTo>
                    <a:pt x="0" y="0"/>
                  </a:moveTo>
                  <a:lnTo>
                    <a:pt x="4300049" y="0"/>
                  </a:lnTo>
                  <a:lnTo>
                    <a:pt x="4300049" y="3225037"/>
                  </a:lnTo>
                  <a:lnTo>
                    <a:pt x="0" y="32250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3007507" y="1612518"/>
              <a:ext cx="714316" cy="970058"/>
            </a:xfrm>
            <a:custGeom>
              <a:avLst/>
              <a:gdLst/>
              <a:ahLst/>
              <a:cxnLst/>
              <a:rect r="r" b="b" t="t" l="l"/>
              <a:pathLst>
                <a:path h="970058" w="714316">
                  <a:moveTo>
                    <a:pt x="0" y="0"/>
                  </a:moveTo>
                  <a:lnTo>
                    <a:pt x="714316" y="0"/>
                  </a:lnTo>
                  <a:lnTo>
                    <a:pt x="714316" y="970059"/>
                  </a:lnTo>
                  <a:lnTo>
                    <a:pt x="0" y="9700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726086" y="1602963"/>
              <a:ext cx="2243321" cy="979614"/>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grpSp>
      <p:sp>
        <p:nvSpPr>
          <p:cNvPr name="Freeform 11" id="11"/>
          <p:cNvSpPr/>
          <p:nvPr/>
        </p:nvSpPr>
        <p:spPr>
          <a:xfrm flipH="false" flipV="false" rot="-5400000">
            <a:off x="-11059209" y="-1257181"/>
            <a:ext cx="12801363" cy="12801363"/>
          </a:xfrm>
          <a:custGeom>
            <a:avLst/>
            <a:gdLst/>
            <a:ahLst/>
            <a:cxnLst/>
            <a:rect r="r" b="b" t="t" l="l"/>
            <a:pathLst>
              <a:path h="12801363" w="12801363">
                <a:moveTo>
                  <a:pt x="0" y="0"/>
                </a:moveTo>
                <a:lnTo>
                  <a:pt x="12801362" y="0"/>
                </a:lnTo>
                <a:lnTo>
                  <a:pt x="12801362" y="12801362"/>
                </a:lnTo>
                <a:lnTo>
                  <a:pt x="0" y="128013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F8E5"/>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4446115" y="7335632"/>
            <a:ext cx="3225037" cy="2418778"/>
          </a:xfrm>
          <a:custGeom>
            <a:avLst/>
            <a:gdLst/>
            <a:ahLst/>
            <a:cxnLst/>
            <a:rect r="r" b="b" t="t" l="l"/>
            <a:pathLst>
              <a:path h="2418778" w="3225037">
                <a:moveTo>
                  <a:pt x="0" y="0"/>
                </a:moveTo>
                <a:lnTo>
                  <a:pt x="3225037" y="0"/>
                </a:lnTo>
                <a:lnTo>
                  <a:pt x="3225037" y="2418778"/>
                </a:lnTo>
                <a:lnTo>
                  <a:pt x="0" y="24187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701746" y="8616481"/>
            <a:ext cx="535737" cy="727544"/>
          </a:xfrm>
          <a:custGeom>
            <a:avLst/>
            <a:gdLst/>
            <a:ahLst/>
            <a:cxnLst/>
            <a:rect r="r" b="b" t="t" l="l"/>
            <a:pathLst>
              <a:path h="727544" w="535737">
                <a:moveTo>
                  <a:pt x="0" y="0"/>
                </a:moveTo>
                <a:lnTo>
                  <a:pt x="535736" y="0"/>
                </a:lnTo>
                <a:lnTo>
                  <a:pt x="535736" y="727544"/>
                </a:lnTo>
                <a:lnTo>
                  <a:pt x="0" y="7275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7B4E7D"/>
                </a:solidFill>
                <a:latin typeface="Public Sans Bold"/>
                <a:ea typeface="Public Sans Bold"/>
                <a:cs typeface="Public Sans Bold"/>
                <a:sym typeface="Public Sans Bold"/>
              </a:rPr>
              <a:t>AGENDA</a:t>
            </a:r>
          </a:p>
        </p:txBody>
      </p:sp>
      <p:sp>
        <p:nvSpPr>
          <p:cNvPr name="TextBox 6" id="6"/>
          <p:cNvSpPr txBox="true"/>
          <p:nvPr/>
        </p:nvSpPr>
        <p:spPr>
          <a:xfrm rot="0">
            <a:off x="1028689" y="2122290"/>
            <a:ext cx="7877184" cy="6524498"/>
          </a:xfrm>
          <a:prstGeom prst="rect">
            <a:avLst/>
          </a:prstGeom>
        </p:spPr>
        <p:txBody>
          <a:bodyPr anchor="t" rtlCol="false" tIns="0" lIns="0" bIns="0" rIns="0">
            <a:spAutoFit/>
          </a:bodyPr>
          <a:lstStyle/>
          <a:p>
            <a:pPr algn="l" marL="604519" indent="-302260" lvl="1">
              <a:lnSpc>
                <a:spcPts val="5235"/>
              </a:lnSpc>
              <a:buAutoNum type="arabicPeriod" startAt="1"/>
            </a:pPr>
            <a:r>
              <a:rPr lang="en-US" sz="2799">
                <a:solidFill>
                  <a:srgbClr val="7B4E7D"/>
                </a:solidFill>
                <a:latin typeface="Public Sans"/>
                <a:ea typeface="Public Sans"/>
                <a:cs typeface="Public Sans"/>
                <a:sym typeface="Public Sans"/>
              </a:rPr>
              <a:t> Marketing Objectives</a:t>
            </a:r>
          </a:p>
          <a:p>
            <a:pPr algn="l" marL="604519" indent="-302260" lvl="1">
              <a:lnSpc>
                <a:spcPts val="5235"/>
              </a:lnSpc>
              <a:buAutoNum type="arabicPeriod" startAt="1"/>
            </a:pPr>
            <a:r>
              <a:rPr lang="en-US" sz="2799">
                <a:solidFill>
                  <a:srgbClr val="7B4E7D"/>
                </a:solidFill>
                <a:latin typeface="Public Sans"/>
                <a:ea typeface="Public Sans"/>
                <a:cs typeface="Public Sans"/>
                <a:sym typeface="Public Sans"/>
              </a:rPr>
              <a:t>Target Audience</a:t>
            </a:r>
          </a:p>
          <a:p>
            <a:pPr algn="l" marL="604519" indent="-302260" lvl="1">
              <a:lnSpc>
                <a:spcPts val="5235"/>
              </a:lnSpc>
              <a:buAutoNum type="arabicPeriod" startAt="1"/>
            </a:pPr>
            <a:r>
              <a:rPr lang="en-US" sz="2799">
                <a:solidFill>
                  <a:srgbClr val="7B4E7D"/>
                </a:solidFill>
                <a:latin typeface="Public Sans"/>
                <a:ea typeface="Public Sans"/>
                <a:cs typeface="Public Sans"/>
                <a:sym typeface="Public Sans"/>
              </a:rPr>
              <a:t> </a:t>
            </a:r>
            <a:r>
              <a:rPr lang="en-US" sz="2799">
                <a:solidFill>
                  <a:srgbClr val="7B4E7D"/>
                </a:solidFill>
                <a:latin typeface="Public Sans"/>
                <a:ea typeface="Public Sans"/>
                <a:cs typeface="Public Sans"/>
                <a:sym typeface="Public Sans"/>
              </a:rPr>
              <a:t>B.O.S.S. Pain Point/Problem</a:t>
            </a:r>
          </a:p>
          <a:p>
            <a:pPr algn="l" marL="604519" indent="-302260" lvl="1">
              <a:lnSpc>
                <a:spcPts val="5235"/>
              </a:lnSpc>
              <a:buAutoNum type="arabicPeriod" startAt="1"/>
            </a:pPr>
            <a:r>
              <a:rPr lang="en-US" sz="2799">
                <a:solidFill>
                  <a:srgbClr val="7B4E7D"/>
                </a:solidFill>
                <a:latin typeface="Public Sans"/>
                <a:ea typeface="Public Sans"/>
                <a:cs typeface="Public Sans"/>
                <a:sym typeface="Public Sans"/>
              </a:rPr>
              <a:t> </a:t>
            </a:r>
            <a:r>
              <a:rPr lang="en-US" sz="2799">
                <a:solidFill>
                  <a:srgbClr val="7B4E7D"/>
                </a:solidFill>
                <a:latin typeface="Public Sans"/>
                <a:ea typeface="Public Sans"/>
                <a:cs typeface="Public Sans"/>
                <a:sym typeface="Public Sans"/>
              </a:rPr>
              <a:t>Proposed Solution</a:t>
            </a:r>
          </a:p>
          <a:p>
            <a:pPr algn="l" marL="604519" indent="-302260" lvl="1">
              <a:lnSpc>
                <a:spcPts val="5235"/>
              </a:lnSpc>
              <a:buAutoNum type="arabicPeriod" startAt="1"/>
            </a:pPr>
            <a:r>
              <a:rPr lang="en-US" sz="2799">
                <a:solidFill>
                  <a:srgbClr val="7B4E7D"/>
                </a:solidFill>
                <a:latin typeface="Public Sans"/>
                <a:ea typeface="Public Sans"/>
                <a:cs typeface="Public Sans"/>
                <a:sym typeface="Public Sans"/>
              </a:rPr>
              <a:t> </a:t>
            </a:r>
            <a:r>
              <a:rPr lang="en-US" sz="2799">
                <a:solidFill>
                  <a:srgbClr val="7B4E7D"/>
                </a:solidFill>
                <a:latin typeface="Public Sans"/>
                <a:ea typeface="Public Sans"/>
                <a:cs typeface="Public Sans"/>
                <a:sym typeface="Public Sans"/>
              </a:rPr>
              <a:t>Tactics and Strategies</a:t>
            </a:r>
          </a:p>
          <a:p>
            <a:pPr algn="l" marL="604519" indent="-302260" lvl="1">
              <a:lnSpc>
                <a:spcPts val="5235"/>
              </a:lnSpc>
              <a:buAutoNum type="arabicPeriod" startAt="1"/>
            </a:pPr>
            <a:r>
              <a:rPr lang="en-US" sz="2799">
                <a:solidFill>
                  <a:srgbClr val="7B4E7D"/>
                </a:solidFill>
                <a:latin typeface="Public Sans"/>
                <a:ea typeface="Public Sans"/>
                <a:cs typeface="Public Sans"/>
                <a:sym typeface="Public Sans"/>
              </a:rPr>
              <a:t> </a:t>
            </a:r>
            <a:r>
              <a:rPr lang="en-US" sz="2799">
                <a:solidFill>
                  <a:srgbClr val="7B4E7D"/>
                </a:solidFill>
                <a:latin typeface="Public Sans"/>
                <a:ea typeface="Public Sans"/>
                <a:cs typeface="Public Sans"/>
                <a:sym typeface="Public Sans"/>
              </a:rPr>
              <a:t>Budget and Resource Utilization</a:t>
            </a:r>
          </a:p>
          <a:p>
            <a:pPr algn="l" marL="604519" indent="-302260" lvl="1">
              <a:lnSpc>
                <a:spcPts val="5235"/>
              </a:lnSpc>
              <a:buAutoNum type="arabicPeriod" startAt="1"/>
            </a:pPr>
            <a:r>
              <a:rPr lang="en-US" sz="2799">
                <a:solidFill>
                  <a:srgbClr val="7B4E7D"/>
                </a:solidFill>
                <a:latin typeface="Public Sans"/>
                <a:ea typeface="Public Sans"/>
                <a:cs typeface="Public Sans"/>
                <a:sym typeface="Public Sans"/>
              </a:rPr>
              <a:t> </a:t>
            </a:r>
            <a:r>
              <a:rPr lang="en-US" sz="2799">
                <a:solidFill>
                  <a:srgbClr val="7B4E7D"/>
                </a:solidFill>
                <a:latin typeface="Public Sans"/>
                <a:ea typeface="Public Sans"/>
                <a:cs typeface="Public Sans"/>
                <a:sym typeface="Public Sans"/>
              </a:rPr>
              <a:t>Timeline</a:t>
            </a:r>
          </a:p>
          <a:p>
            <a:pPr algn="l" marL="604519" indent="-302260" lvl="1">
              <a:lnSpc>
                <a:spcPts val="5235"/>
              </a:lnSpc>
              <a:buAutoNum type="arabicPeriod" startAt="1"/>
            </a:pPr>
            <a:r>
              <a:rPr lang="en-US" sz="2799">
                <a:solidFill>
                  <a:srgbClr val="7B4E7D"/>
                </a:solidFill>
                <a:latin typeface="Public Sans"/>
                <a:ea typeface="Public Sans"/>
                <a:cs typeface="Public Sans"/>
                <a:sym typeface="Public Sans"/>
              </a:rPr>
              <a:t> </a:t>
            </a:r>
            <a:r>
              <a:rPr lang="en-US" sz="2799">
                <a:solidFill>
                  <a:srgbClr val="7B4E7D"/>
                </a:solidFill>
                <a:latin typeface="Public Sans"/>
                <a:ea typeface="Public Sans"/>
                <a:cs typeface="Public Sans"/>
                <a:sym typeface="Public Sans"/>
              </a:rPr>
              <a:t>Expected Outcomes and Metrics</a:t>
            </a:r>
          </a:p>
          <a:p>
            <a:pPr algn="l" marL="604519" indent="-302260" lvl="1">
              <a:lnSpc>
                <a:spcPts val="5235"/>
              </a:lnSpc>
              <a:buAutoNum type="arabicPeriod" startAt="1"/>
            </a:pPr>
            <a:r>
              <a:rPr lang="en-US" sz="2799">
                <a:solidFill>
                  <a:srgbClr val="7B4E7D"/>
                </a:solidFill>
                <a:latin typeface="Public Sans"/>
                <a:ea typeface="Public Sans"/>
                <a:cs typeface="Public Sans"/>
                <a:sym typeface="Public Sans"/>
              </a:rPr>
              <a:t> </a:t>
            </a:r>
            <a:r>
              <a:rPr lang="en-US" sz="2799">
                <a:solidFill>
                  <a:srgbClr val="7B4E7D"/>
                </a:solidFill>
                <a:latin typeface="Public Sans"/>
                <a:ea typeface="Public Sans"/>
                <a:cs typeface="Public Sans"/>
                <a:sym typeface="Public Sans"/>
              </a:rPr>
              <a:t>Conclusion</a:t>
            </a:r>
          </a:p>
          <a:p>
            <a:pPr algn="l">
              <a:lnSpc>
                <a:spcPts val="5235"/>
              </a:lnSpc>
            </a:pPr>
          </a:p>
        </p:txBody>
      </p:sp>
      <p:sp>
        <p:nvSpPr>
          <p:cNvPr name="TextBox 7" id="7"/>
          <p:cNvSpPr txBox="true"/>
          <p:nvPr/>
        </p:nvSpPr>
        <p:spPr>
          <a:xfrm rot="0">
            <a:off x="14990680" y="8630746"/>
            <a:ext cx="1682491" cy="713279"/>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sp>
        <p:nvSpPr>
          <p:cNvPr name="Freeform 8" id="8"/>
          <p:cNvSpPr/>
          <p:nvPr/>
        </p:nvSpPr>
        <p:spPr>
          <a:xfrm flipH="false" flipV="false" rot="-5400000">
            <a:off x="-10958108" y="-1257181"/>
            <a:ext cx="12801363" cy="12801363"/>
          </a:xfrm>
          <a:custGeom>
            <a:avLst/>
            <a:gdLst/>
            <a:ahLst/>
            <a:cxnLst/>
            <a:rect r="r" b="b" t="t" l="l"/>
            <a:pathLst>
              <a:path h="12801363" w="12801363">
                <a:moveTo>
                  <a:pt x="0" y="0"/>
                </a:moveTo>
                <a:lnTo>
                  <a:pt x="12801362" y="0"/>
                </a:lnTo>
                <a:lnTo>
                  <a:pt x="12801362" y="12801362"/>
                </a:lnTo>
                <a:lnTo>
                  <a:pt x="0" y="128013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F8E5"/>
        </a:solidFill>
      </p:bgPr>
    </p:bg>
    <p:spTree>
      <p:nvGrpSpPr>
        <p:cNvPr id="1" name=""/>
        <p:cNvGrpSpPr/>
        <p:nvPr/>
      </p:nvGrpSpPr>
      <p:grpSpPr>
        <a:xfrm>
          <a:off x="0" y="0"/>
          <a:ext cx="0" cy="0"/>
          <a:chOff x="0" y="0"/>
          <a:chExt cx="0" cy="0"/>
        </a:xfrm>
      </p:grpSpPr>
      <p:sp>
        <p:nvSpPr>
          <p:cNvPr name="Freeform 2" id="2"/>
          <p:cNvSpPr/>
          <p:nvPr/>
        </p:nvSpPr>
        <p:spPr>
          <a:xfrm flipH="false" flipV="false" rot="0">
            <a:off x="16701746" y="8616481"/>
            <a:ext cx="535737" cy="727544"/>
          </a:xfrm>
          <a:custGeom>
            <a:avLst/>
            <a:gdLst/>
            <a:ahLst/>
            <a:cxnLst/>
            <a:rect r="r" b="b" t="t" l="l"/>
            <a:pathLst>
              <a:path h="727544" w="535737">
                <a:moveTo>
                  <a:pt x="0" y="0"/>
                </a:moveTo>
                <a:lnTo>
                  <a:pt x="535736" y="0"/>
                </a:lnTo>
                <a:lnTo>
                  <a:pt x="535736" y="727544"/>
                </a:lnTo>
                <a:lnTo>
                  <a:pt x="0" y="7275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4990680" y="8630746"/>
            <a:ext cx="1682491" cy="713279"/>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Agency</a:t>
            </a:r>
          </a:p>
        </p:txBody>
      </p:sp>
      <p:sp>
        <p:nvSpPr>
          <p:cNvPr name="TextBox 4" id="4"/>
          <p:cNvSpPr txBox="true"/>
          <p:nvPr/>
        </p:nvSpPr>
        <p:spPr>
          <a:xfrm rot="0">
            <a:off x="1296568" y="2194172"/>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7B4E7D"/>
                </a:solidFill>
                <a:latin typeface="Public Sans Bold"/>
                <a:ea typeface="Public Sans Bold"/>
                <a:cs typeface="Public Sans Bold"/>
                <a:sym typeface="Public Sans Bold"/>
              </a:rPr>
              <a:t>THE MAIN GOAL...</a:t>
            </a:r>
          </a:p>
        </p:txBody>
      </p:sp>
      <p:sp>
        <p:nvSpPr>
          <p:cNvPr name="AutoShape 5" id="5"/>
          <p:cNvSpPr/>
          <p:nvPr/>
        </p:nvSpPr>
        <p:spPr>
          <a:xfrm flipV="true">
            <a:off x="1028711" y="3305922"/>
            <a:ext cx="16230594" cy="38509"/>
          </a:xfrm>
          <a:prstGeom prst="line">
            <a:avLst/>
          </a:prstGeom>
          <a:ln cap="flat" w="9525">
            <a:solidFill>
              <a:srgbClr val="2B2C30"/>
            </a:solidFill>
            <a:prstDash val="solid"/>
            <a:headEnd type="none" len="sm" w="sm"/>
            <a:tailEnd type="none" len="sm" w="sm"/>
          </a:ln>
        </p:spPr>
      </p:sp>
      <p:grpSp>
        <p:nvGrpSpPr>
          <p:cNvPr name="Group 6" id="6"/>
          <p:cNvGrpSpPr/>
          <p:nvPr/>
        </p:nvGrpSpPr>
        <p:grpSpPr>
          <a:xfrm rot="0">
            <a:off x="14446115" y="7407092"/>
            <a:ext cx="3225037" cy="2418778"/>
            <a:chOff x="0" y="0"/>
            <a:chExt cx="4300049" cy="3225037"/>
          </a:xfrm>
        </p:grpSpPr>
        <p:sp>
          <p:nvSpPr>
            <p:cNvPr name="Freeform 7" id="7"/>
            <p:cNvSpPr/>
            <p:nvPr/>
          </p:nvSpPr>
          <p:spPr>
            <a:xfrm flipH="false" flipV="false" rot="0">
              <a:off x="0" y="0"/>
              <a:ext cx="4300049" cy="3225037"/>
            </a:xfrm>
            <a:custGeom>
              <a:avLst/>
              <a:gdLst/>
              <a:ahLst/>
              <a:cxnLst/>
              <a:rect r="r" b="b" t="t" l="l"/>
              <a:pathLst>
                <a:path h="3225037" w="4300049">
                  <a:moveTo>
                    <a:pt x="0" y="0"/>
                  </a:moveTo>
                  <a:lnTo>
                    <a:pt x="4300049" y="0"/>
                  </a:lnTo>
                  <a:lnTo>
                    <a:pt x="4300049" y="3225037"/>
                  </a:lnTo>
                  <a:lnTo>
                    <a:pt x="0" y="32250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3007507" y="1612518"/>
              <a:ext cx="714316" cy="970058"/>
            </a:xfrm>
            <a:custGeom>
              <a:avLst/>
              <a:gdLst/>
              <a:ahLst/>
              <a:cxnLst/>
              <a:rect r="r" b="b" t="t" l="l"/>
              <a:pathLst>
                <a:path h="970058" w="714316">
                  <a:moveTo>
                    <a:pt x="0" y="0"/>
                  </a:moveTo>
                  <a:lnTo>
                    <a:pt x="714316" y="0"/>
                  </a:lnTo>
                  <a:lnTo>
                    <a:pt x="714316" y="970059"/>
                  </a:lnTo>
                  <a:lnTo>
                    <a:pt x="0" y="9700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726086" y="1602963"/>
              <a:ext cx="2243321" cy="979614"/>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grpSp>
      <p:sp>
        <p:nvSpPr>
          <p:cNvPr name="Freeform 10" id="10"/>
          <p:cNvSpPr/>
          <p:nvPr/>
        </p:nvSpPr>
        <p:spPr>
          <a:xfrm flipH="false" flipV="false" rot="-5400000">
            <a:off x="-11135035" y="-1212589"/>
            <a:ext cx="12801363" cy="12801363"/>
          </a:xfrm>
          <a:custGeom>
            <a:avLst/>
            <a:gdLst/>
            <a:ahLst/>
            <a:cxnLst/>
            <a:rect r="r" b="b" t="t" l="l"/>
            <a:pathLst>
              <a:path h="12801363" w="12801363">
                <a:moveTo>
                  <a:pt x="0" y="0"/>
                </a:moveTo>
                <a:lnTo>
                  <a:pt x="12801363" y="0"/>
                </a:lnTo>
                <a:lnTo>
                  <a:pt x="12801363" y="12801362"/>
                </a:lnTo>
                <a:lnTo>
                  <a:pt x="0" y="128013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5086864">
            <a:off x="6878026" y="7535787"/>
            <a:ext cx="2356391" cy="1006822"/>
          </a:xfrm>
          <a:custGeom>
            <a:avLst/>
            <a:gdLst/>
            <a:ahLst/>
            <a:cxnLst/>
            <a:rect r="r" b="b" t="t" l="l"/>
            <a:pathLst>
              <a:path h="1006822" w="2356391">
                <a:moveTo>
                  <a:pt x="0" y="0"/>
                </a:moveTo>
                <a:lnTo>
                  <a:pt x="2356391" y="0"/>
                </a:lnTo>
                <a:lnTo>
                  <a:pt x="2356391" y="1006821"/>
                </a:lnTo>
                <a:lnTo>
                  <a:pt x="0" y="10068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1296568" y="3968318"/>
            <a:ext cx="15940914" cy="2084196"/>
          </a:xfrm>
          <a:prstGeom prst="rect">
            <a:avLst/>
          </a:prstGeom>
        </p:spPr>
        <p:txBody>
          <a:bodyPr anchor="t" rtlCol="false" tIns="0" lIns="0" bIns="0" rIns="0">
            <a:spAutoFit/>
          </a:bodyPr>
          <a:lstStyle/>
          <a:p>
            <a:pPr algn="l">
              <a:lnSpc>
                <a:spcPts val="5368"/>
              </a:lnSpc>
            </a:pPr>
            <a:r>
              <a:rPr lang="en-US" sz="5899" spc="29">
                <a:solidFill>
                  <a:srgbClr val="7B4E7D"/>
                </a:solidFill>
                <a:latin typeface="Playfair Display"/>
                <a:ea typeface="Playfair Display"/>
                <a:cs typeface="Playfair Display"/>
                <a:sym typeface="Playfair Display"/>
              </a:rPr>
              <a:t>Is to boost the money that B.O.S.S. generates, so that B.O.S.S. can continue doing what it does best: Helping people.</a:t>
            </a:r>
          </a:p>
        </p:txBody>
      </p:sp>
      <p:sp>
        <p:nvSpPr>
          <p:cNvPr name="TextBox 13" id="13"/>
          <p:cNvSpPr txBox="true"/>
          <p:nvPr/>
        </p:nvSpPr>
        <p:spPr>
          <a:xfrm rot="0">
            <a:off x="1296568" y="6617991"/>
            <a:ext cx="12170787" cy="548886"/>
          </a:xfrm>
          <a:prstGeom prst="rect">
            <a:avLst/>
          </a:prstGeom>
        </p:spPr>
        <p:txBody>
          <a:bodyPr anchor="t" rtlCol="false" tIns="0" lIns="0" bIns="0" rIns="0">
            <a:spAutoFit/>
          </a:bodyPr>
          <a:lstStyle/>
          <a:p>
            <a:pPr algn="l">
              <a:lnSpc>
                <a:spcPts val="4099"/>
              </a:lnSpc>
            </a:pPr>
            <a:r>
              <a:rPr lang="en-US" sz="4504" i="true" spc="22">
                <a:solidFill>
                  <a:srgbClr val="7B4E7D"/>
                </a:solidFill>
                <a:latin typeface="Playfair Display Italics"/>
                <a:ea typeface="Playfair Display Italics"/>
                <a:cs typeface="Playfair Display Italics"/>
                <a:sym typeface="Playfair Display Italics"/>
              </a:rPr>
              <a:t>So how can we get there?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F8E5"/>
        </a:solidFill>
      </p:bgPr>
    </p:bg>
    <p:spTree>
      <p:nvGrpSpPr>
        <p:cNvPr id="1" name=""/>
        <p:cNvGrpSpPr/>
        <p:nvPr/>
      </p:nvGrpSpPr>
      <p:grpSpPr>
        <a:xfrm>
          <a:off x="0" y="0"/>
          <a:ext cx="0" cy="0"/>
          <a:chOff x="0" y="0"/>
          <a:chExt cx="0" cy="0"/>
        </a:xfrm>
      </p:grpSpPr>
      <p:sp>
        <p:nvSpPr>
          <p:cNvPr name="Freeform 2" id="2"/>
          <p:cNvSpPr/>
          <p:nvPr/>
        </p:nvSpPr>
        <p:spPr>
          <a:xfrm flipH="false" flipV="false" rot="0">
            <a:off x="16701746" y="8616481"/>
            <a:ext cx="535737" cy="727544"/>
          </a:xfrm>
          <a:custGeom>
            <a:avLst/>
            <a:gdLst/>
            <a:ahLst/>
            <a:cxnLst/>
            <a:rect r="r" b="b" t="t" l="l"/>
            <a:pathLst>
              <a:path h="727544" w="535737">
                <a:moveTo>
                  <a:pt x="0" y="0"/>
                </a:moveTo>
                <a:lnTo>
                  <a:pt x="535736" y="0"/>
                </a:lnTo>
                <a:lnTo>
                  <a:pt x="535736" y="727544"/>
                </a:lnTo>
                <a:lnTo>
                  <a:pt x="0" y="7275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4990680" y="8630746"/>
            <a:ext cx="1682491" cy="713279"/>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Agency</a:t>
            </a:r>
          </a:p>
        </p:txBody>
      </p:sp>
      <p:sp>
        <p:nvSpPr>
          <p:cNvPr name="TextBox 4" id="4"/>
          <p:cNvSpPr txBox="true"/>
          <p:nvPr/>
        </p:nvSpPr>
        <p:spPr>
          <a:xfrm rot="0">
            <a:off x="1028700" y="2357616"/>
            <a:ext cx="3761659" cy="354457"/>
          </a:xfrm>
          <a:prstGeom prst="rect">
            <a:avLst/>
          </a:prstGeom>
        </p:spPr>
        <p:txBody>
          <a:bodyPr anchor="t" rtlCol="false" tIns="0" lIns="0" bIns="0" rIns="0">
            <a:spAutoFit/>
          </a:bodyPr>
          <a:lstStyle/>
          <a:p>
            <a:pPr algn="l">
              <a:lnSpc>
                <a:spcPts val="2638"/>
              </a:lnSpc>
            </a:pPr>
            <a:r>
              <a:rPr lang="en-US" sz="2899" i="true" spc="14">
                <a:solidFill>
                  <a:srgbClr val="7B4E7D"/>
                </a:solidFill>
                <a:latin typeface="Playfair Display Italics"/>
                <a:ea typeface="Playfair Display Italics"/>
                <a:cs typeface="Playfair Display Italics"/>
                <a:sym typeface="Playfair Display Italics"/>
              </a:rPr>
              <a:t>Increase Awareness</a:t>
            </a:r>
          </a:p>
        </p:txBody>
      </p:sp>
      <p:sp>
        <p:nvSpPr>
          <p:cNvPr name="TextBox 5" id="5"/>
          <p:cNvSpPr txBox="true"/>
          <p:nvPr/>
        </p:nvSpPr>
        <p:spPr>
          <a:xfrm rot="0">
            <a:off x="9348979" y="2357616"/>
            <a:ext cx="3761659" cy="687832"/>
          </a:xfrm>
          <a:prstGeom prst="rect">
            <a:avLst/>
          </a:prstGeom>
        </p:spPr>
        <p:txBody>
          <a:bodyPr anchor="t" rtlCol="false" tIns="0" lIns="0" bIns="0" rIns="0">
            <a:spAutoFit/>
          </a:bodyPr>
          <a:lstStyle/>
          <a:p>
            <a:pPr algn="l">
              <a:lnSpc>
                <a:spcPts val="2638"/>
              </a:lnSpc>
            </a:pPr>
            <a:r>
              <a:rPr lang="en-US" sz="2899" i="true" spc="14">
                <a:solidFill>
                  <a:srgbClr val="7B4E7D"/>
                </a:solidFill>
                <a:latin typeface="Playfair Display Italics"/>
                <a:ea typeface="Playfair Display Italics"/>
                <a:cs typeface="Playfair Display Italics"/>
                <a:sym typeface="Playfair Display Italics"/>
              </a:rPr>
              <a:t>Strengthening Community</a:t>
            </a:r>
          </a:p>
        </p:txBody>
      </p:sp>
      <p:sp>
        <p:nvSpPr>
          <p:cNvPr name="TextBox 6" id="6"/>
          <p:cNvSpPr txBox="true"/>
          <p:nvPr/>
        </p:nvSpPr>
        <p:spPr>
          <a:xfrm rot="0">
            <a:off x="5199950" y="2357616"/>
            <a:ext cx="3761659" cy="354457"/>
          </a:xfrm>
          <a:prstGeom prst="rect">
            <a:avLst/>
          </a:prstGeom>
        </p:spPr>
        <p:txBody>
          <a:bodyPr anchor="t" rtlCol="false" tIns="0" lIns="0" bIns="0" rIns="0">
            <a:spAutoFit/>
          </a:bodyPr>
          <a:lstStyle/>
          <a:p>
            <a:pPr algn="l">
              <a:lnSpc>
                <a:spcPts val="2638"/>
              </a:lnSpc>
            </a:pPr>
            <a:r>
              <a:rPr lang="en-US" sz="2899" i="true" spc="14">
                <a:solidFill>
                  <a:srgbClr val="7B4E7D"/>
                </a:solidFill>
                <a:latin typeface="Playfair Display Italics"/>
                <a:ea typeface="Playfair Display Italics"/>
                <a:cs typeface="Playfair Display Italics"/>
                <a:sym typeface="Playfair Display Italics"/>
              </a:rPr>
              <a:t>Establishing Identity</a:t>
            </a:r>
          </a:p>
        </p:txBody>
      </p:sp>
      <p:sp>
        <p:nvSpPr>
          <p:cNvPr name="TextBox 7" id="7"/>
          <p:cNvSpPr txBox="true"/>
          <p:nvPr/>
        </p:nvSpPr>
        <p:spPr>
          <a:xfrm rot="0">
            <a:off x="13497641" y="2357616"/>
            <a:ext cx="3761659" cy="354457"/>
          </a:xfrm>
          <a:prstGeom prst="rect">
            <a:avLst/>
          </a:prstGeom>
        </p:spPr>
        <p:txBody>
          <a:bodyPr anchor="t" rtlCol="false" tIns="0" lIns="0" bIns="0" rIns="0">
            <a:spAutoFit/>
          </a:bodyPr>
          <a:lstStyle/>
          <a:p>
            <a:pPr algn="l">
              <a:lnSpc>
                <a:spcPts val="2638"/>
              </a:lnSpc>
            </a:pPr>
            <a:r>
              <a:rPr lang="en-US" sz="2899" i="true" spc="14">
                <a:solidFill>
                  <a:srgbClr val="7B4E7D"/>
                </a:solidFill>
                <a:latin typeface="Playfair Display Italics"/>
                <a:ea typeface="Playfair Display Italics"/>
                <a:cs typeface="Playfair Display Italics"/>
                <a:sym typeface="Playfair Display Italics"/>
              </a:rPr>
              <a:t>Driving Engagement</a:t>
            </a:r>
          </a:p>
        </p:txBody>
      </p:sp>
      <p:sp>
        <p:nvSpPr>
          <p:cNvPr name="TextBox 8" id="8"/>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7B4E7D"/>
                </a:solidFill>
                <a:latin typeface="Public Sans Bold"/>
                <a:ea typeface="Public Sans Bold"/>
                <a:cs typeface="Public Sans Bold"/>
                <a:sym typeface="Public Sans Bold"/>
              </a:rPr>
              <a:t>MARKETING OBJECTIVES</a:t>
            </a:r>
          </a:p>
        </p:txBody>
      </p:sp>
      <p:sp>
        <p:nvSpPr>
          <p:cNvPr name="AutoShape 9" id="9"/>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10" id="10"/>
          <p:cNvSpPr txBox="true"/>
          <p:nvPr/>
        </p:nvSpPr>
        <p:spPr>
          <a:xfrm rot="0">
            <a:off x="1016407" y="2721598"/>
            <a:ext cx="3773952" cy="986155"/>
          </a:xfrm>
          <a:prstGeom prst="rect">
            <a:avLst/>
          </a:prstGeom>
        </p:spPr>
        <p:txBody>
          <a:bodyPr anchor="t" rtlCol="false" tIns="0" lIns="0" bIns="0" rIns="0">
            <a:spAutoFit/>
          </a:bodyPr>
          <a:lstStyle/>
          <a:p>
            <a:pPr algn="l">
              <a:lnSpc>
                <a:spcPts val="3919"/>
              </a:lnSpc>
            </a:pPr>
            <a:r>
              <a:rPr lang="en-US" sz="2799" b="true">
                <a:solidFill>
                  <a:srgbClr val="7B4E7D"/>
                </a:solidFill>
                <a:latin typeface="Public Sans Bold"/>
                <a:ea typeface="Public Sans Bold"/>
                <a:cs typeface="Public Sans Bold"/>
                <a:sym typeface="Public Sans Bold"/>
              </a:rPr>
              <a:t>Keeping BOSS top of mind</a:t>
            </a:r>
          </a:p>
        </p:txBody>
      </p:sp>
      <p:sp>
        <p:nvSpPr>
          <p:cNvPr name="TextBox 11" id="11"/>
          <p:cNvSpPr txBox="true"/>
          <p:nvPr/>
        </p:nvSpPr>
        <p:spPr>
          <a:xfrm rot="0">
            <a:off x="9348979" y="3054973"/>
            <a:ext cx="3772057" cy="986155"/>
          </a:xfrm>
          <a:prstGeom prst="rect">
            <a:avLst/>
          </a:prstGeom>
        </p:spPr>
        <p:txBody>
          <a:bodyPr anchor="t" rtlCol="false" tIns="0" lIns="0" bIns="0" rIns="0">
            <a:spAutoFit/>
          </a:bodyPr>
          <a:lstStyle/>
          <a:p>
            <a:pPr algn="l">
              <a:lnSpc>
                <a:spcPts val="3919"/>
              </a:lnSpc>
            </a:pPr>
            <a:r>
              <a:rPr lang="en-US" sz="2799" b="true">
                <a:solidFill>
                  <a:srgbClr val="7B4E7D"/>
                </a:solidFill>
                <a:latin typeface="Public Sans Bold"/>
                <a:ea typeface="Public Sans Bold"/>
                <a:cs typeface="Public Sans Bold"/>
                <a:sym typeface="Public Sans Bold"/>
              </a:rPr>
              <a:t>Focusing on Individuals</a:t>
            </a:r>
          </a:p>
        </p:txBody>
      </p:sp>
      <p:sp>
        <p:nvSpPr>
          <p:cNvPr name="TextBox 12" id="12"/>
          <p:cNvSpPr txBox="true"/>
          <p:nvPr/>
        </p:nvSpPr>
        <p:spPr>
          <a:xfrm rot="0">
            <a:off x="5205739" y="2721598"/>
            <a:ext cx="3772057" cy="490855"/>
          </a:xfrm>
          <a:prstGeom prst="rect">
            <a:avLst/>
          </a:prstGeom>
        </p:spPr>
        <p:txBody>
          <a:bodyPr anchor="t" rtlCol="false" tIns="0" lIns="0" bIns="0" rIns="0">
            <a:spAutoFit/>
          </a:bodyPr>
          <a:lstStyle/>
          <a:p>
            <a:pPr algn="l">
              <a:lnSpc>
                <a:spcPts val="3919"/>
              </a:lnSpc>
            </a:pPr>
            <a:r>
              <a:rPr lang="en-US" sz="2799" b="true">
                <a:solidFill>
                  <a:srgbClr val="7B4E7D"/>
                </a:solidFill>
                <a:latin typeface="Public Sans Bold"/>
                <a:ea typeface="Public Sans Bold"/>
                <a:cs typeface="Public Sans Bold"/>
                <a:sym typeface="Public Sans Bold"/>
              </a:rPr>
              <a:t>Who is BOSS?</a:t>
            </a:r>
          </a:p>
        </p:txBody>
      </p:sp>
      <p:sp>
        <p:nvSpPr>
          <p:cNvPr name="TextBox 13" id="13"/>
          <p:cNvSpPr txBox="true"/>
          <p:nvPr/>
        </p:nvSpPr>
        <p:spPr>
          <a:xfrm rot="0">
            <a:off x="13492219" y="2721598"/>
            <a:ext cx="3767081" cy="490855"/>
          </a:xfrm>
          <a:prstGeom prst="rect">
            <a:avLst/>
          </a:prstGeom>
        </p:spPr>
        <p:txBody>
          <a:bodyPr anchor="t" rtlCol="false" tIns="0" lIns="0" bIns="0" rIns="0">
            <a:spAutoFit/>
          </a:bodyPr>
          <a:lstStyle/>
          <a:p>
            <a:pPr algn="l">
              <a:lnSpc>
                <a:spcPts val="3919"/>
              </a:lnSpc>
            </a:pPr>
            <a:r>
              <a:rPr lang="en-US" sz="2799" b="true">
                <a:solidFill>
                  <a:srgbClr val="7B4E7D"/>
                </a:solidFill>
                <a:latin typeface="Public Sans Bold"/>
                <a:ea typeface="Public Sans Bold"/>
                <a:cs typeface="Public Sans Bold"/>
                <a:sym typeface="Public Sans Bold"/>
              </a:rPr>
              <a:t>The Online Space</a:t>
            </a:r>
          </a:p>
        </p:txBody>
      </p:sp>
      <p:sp>
        <p:nvSpPr>
          <p:cNvPr name="TextBox 14" id="14"/>
          <p:cNvSpPr txBox="true"/>
          <p:nvPr/>
        </p:nvSpPr>
        <p:spPr>
          <a:xfrm rot="0">
            <a:off x="1006871" y="3812528"/>
            <a:ext cx="3773952" cy="4799330"/>
          </a:xfrm>
          <a:prstGeom prst="rect">
            <a:avLst/>
          </a:prstGeom>
        </p:spPr>
        <p:txBody>
          <a:bodyPr anchor="t" rtlCol="false" tIns="0" lIns="0" bIns="0" rIns="0">
            <a:spAutoFit/>
          </a:bodyPr>
          <a:lstStyle/>
          <a:p>
            <a:pPr algn="l">
              <a:lnSpc>
                <a:spcPts val="3219"/>
              </a:lnSpc>
            </a:pPr>
            <a:r>
              <a:rPr lang="en-US" sz="2299">
                <a:solidFill>
                  <a:srgbClr val="7B4E7D"/>
                </a:solidFill>
                <a:latin typeface="Public Sans"/>
                <a:ea typeface="Public Sans"/>
                <a:cs typeface="Public Sans"/>
                <a:sym typeface="Public Sans"/>
              </a:rPr>
              <a:t>With SF’s vibrant history and community, there are many robust organizations dedicated to serving the city and surrounding area.</a:t>
            </a:r>
            <a:r>
              <a:rPr lang="en-US" b="true" sz="2299">
                <a:solidFill>
                  <a:srgbClr val="7B4E7D"/>
                </a:solidFill>
                <a:latin typeface="Public Sans Bold"/>
                <a:ea typeface="Public Sans Bold"/>
                <a:cs typeface="Public Sans Bold"/>
                <a:sym typeface="Public Sans Bold"/>
              </a:rPr>
              <a:t> We want to make sure BOSS stands out</a:t>
            </a:r>
            <a:r>
              <a:rPr lang="en-US" sz="2299">
                <a:solidFill>
                  <a:srgbClr val="7B4E7D"/>
                </a:solidFill>
                <a:latin typeface="Public Sans"/>
                <a:ea typeface="Public Sans"/>
                <a:cs typeface="Public Sans"/>
                <a:sym typeface="Public Sans"/>
              </a:rPr>
              <a:t> as a leading organization paving the way in providing equitable, holistic, and supportive services, </a:t>
            </a:r>
            <a:r>
              <a:rPr lang="en-US" b="true" sz="2299">
                <a:solidFill>
                  <a:srgbClr val="7B4E7D"/>
                </a:solidFill>
                <a:latin typeface="Public Sans Bold"/>
                <a:ea typeface="Public Sans Bold"/>
                <a:cs typeface="Public Sans Bold"/>
                <a:sym typeface="Public Sans Bold"/>
              </a:rPr>
              <a:t>especially in the Bay Area.</a:t>
            </a:r>
          </a:p>
        </p:txBody>
      </p:sp>
      <p:sp>
        <p:nvSpPr>
          <p:cNvPr name="TextBox 15" id="15"/>
          <p:cNvSpPr txBox="true"/>
          <p:nvPr/>
        </p:nvSpPr>
        <p:spPr>
          <a:xfrm rot="0">
            <a:off x="13497641" y="3315335"/>
            <a:ext cx="3772057" cy="3999230"/>
          </a:xfrm>
          <a:prstGeom prst="rect">
            <a:avLst/>
          </a:prstGeom>
        </p:spPr>
        <p:txBody>
          <a:bodyPr anchor="t" rtlCol="false" tIns="0" lIns="0" bIns="0" rIns="0">
            <a:spAutoFit/>
          </a:bodyPr>
          <a:lstStyle/>
          <a:p>
            <a:pPr algn="l">
              <a:lnSpc>
                <a:spcPts val="3219"/>
              </a:lnSpc>
            </a:pPr>
            <a:r>
              <a:rPr lang="en-US" sz="2299">
                <a:solidFill>
                  <a:srgbClr val="7B4E7D"/>
                </a:solidFill>
                <a:latin typeface="Public Sans"/>
                <a:ea typeface="Public Sans"/>
                <a:cs typeface="Public Sans"/>
                <a:sym typeface="Public Sans"/>
              </a:rPr>
              <a:t>One of the most important factors in marketing a charitable organization is to make its unique mission and approach apparent. </a:t>
            </a:r>
            <a:r>
              <a:rPr lang="en-US" b="true" sz="2299">
                <a:solidFill>
                  <a:srgbClr val="7B4E7D"/>
                </a:solidFill>
                <a:latin typeface="Public Sans Bold"/>
                <a:ea typeface="Public Sans Bold"/>
                <a:cs typeface="Public Sans Bold"/>
                <a:sym typeface="Public Sans Bold"/>
              </a:rPr>
              <a:t>A vibrant online presence and bite-sized, shareable posts can drive more awareness and interest in BOSS.  </a:t>
            </a:r>
          </a:p>
        </p:txBody>
      </p:sp>
      <p:sp>
        <p:nvSpPr>
          <p:cNvPr name="TextBox 16" id="16"/>
          <p:cNvSpPr txBox="true"/>
          <p:nvPr/>
        </p:nvSpPr>
        <p:spPr>
          <a:xfrm rot="0">
            <a:off x="5205739" y="3317228"/>
            <a:ext cx="3772057" cy="4399280"/>
          </a:xfrm>
          <a:prstGeom prst="rect">
            <a:avLst/>
          </a:prstGeom>
        </p:spPr>
        <p:txBody>
          <a:bodyPr anchor="t" rtlCol="false" tIns="0" lIns="0" bIns="0" rIns="0">
            <a:spAutoFit/>
          </a:bodyPr>
          <a:lstStyle/>
          <a:p>
            <a:pPr algn="l">
              <a:lnSpc>
                <a:spcPts val="3219"/>
              </a:lnSpc>
            </a:pPr>
            <a:r>
              <a:rPr lang="en-US" sz="2299">
                <a:solidFill>
                  <a:srgbClr val="7B4E7D"/>
                </a:solidFill>
                <a:latin typeface="Public Sans"/>
                <a:ea typeface="Public Sans"/>
                <a:cs typeface="Public Sans"/>
                <a:sym typeface="Public Sans"/>
              </a:rPr>
              <a:t>It’s not only important to get BOSS’s name out there but to establish a strong and positive personality with it as well. Our objective is to create ways that not only grow exposure and donations but to </a:t>
            </a:r>
            <a:r>
              <a:rPr lang="en-US" b="true" sz="2299">
                <a:solidFill>
                  <a:srgbClr val="7B4E7D"/>
                </a:solidFill>
                <a:latin typeface="Public Sans Bold"/>
                <a:ea typeface="Public Sans Bold"/>
                <a:cs typeface="Public Sans Bold"/>
                <a:sym typeface="Public Sans Bold"/>
              </a:rPr>
              <a:t>establish familiar and personal associations with the organization.</a:t>
            </a:r>
          </a:p>
        </p:txBody>
      </p:sp>
      <p:sp>
        <p:nvSpPr>
          <p:cNvPr name="TextBox 17" id="17"/>
          <p:cNvSpPr txBox="true"/>
          <p:nvPr/>
        </p:nvSpPr>
        <p:spPr>
          <a:xfrm rot="0">
            <a:off x="9406421" y="4117328"/>
            <a:ext cx="3767081" cy="5199380"/>
          </a:xfrm>
          <a:prstGeom prst="rect">
            <a:avLst/>
          </a:prstGeom>
        </p:spPr>
        <p:txBody>
          <a:bodyPr anchor="t" rtlCol="false" tIns="0" lIns="0" bIns="0" rIns="0">
            <a:spAutoFit/>
          </a:bodyPr>
          <a:lstStyle/>
          <a:p>
            <a:pPr algn="l">
              <a:lnSpc>
                <a:spcPts val="3219"/>
              </a:lnSpc>
            </a:pPr>
            <a:r>
              <a:rPr lang="en-US" sz="2299">
                <a:solidFill>
                  <a:srgbClr val="7B4E7D"/>
                </a:solidFill>
                <a:latin typeface="Public Sans"/>
                <a:ea typeface="Public Sans"/>
                <a:cs typeface="Public Sans"/>
                <a:sym typeface="Public Sans"/>
              </a:rPr>
              <a:t>Through our proposed methods, a larger emphasis will be placed on individuals important to BOSS, whether it be beneficiaries, donors, or volunteer workers. </a:t>
            </a:r>
            <a:r>
              <a:rPr lang="en-US" b="true" sz="2299">
                <a:solidFill>
                  <a:srgbClr val="7B4E7D"/>
                </a:solidFill>
                <a:latin typeface="Public Sans Bold"/>
                <a:ea typeface="Public Sans Bold"/>
                <a:cs typeface="Public Sans Bold"/>
                <a:sym typeface="Public Sans Bold"/>
              </a:rPr>
              <a:t>Putting stories and names to faces </a:t>
            </a:r>
            <a:r>
              <a:rPr lang="en-US" sz="2299">
                <a:solidFill>
                  <a:srgbClr val="7B4E7D"/>
                </a:solidFill>
                <a:latin typeface="Public Sans"/>
                <a:ea typeface="Public Sans"/>
                <a:cs typeface="Public Sans"/>
                <a:sym typeface="Public Sans"/>
              </a:rPr>
              <a:t>can increase personal investment in the organization and encourage more donors to donate. </a:t>
            </a:r>
          </a:p>
        </p:txBody>
      </p:sp>
      <p:grpSp>
        <p:nvGrpSpPr>
          <p:cNvPr name="Group 18" id="18"/>
          <p:cNvGrpSpPr/>
          <p:nvPr/>
        </p:nvGrpSpPr>
        <p:grpSpPr>
          <a:xfrm rot="0">
            <a:off x="14446115" y="7407092"/>
            <a:ext cx="3225037" cy="2418778"/>
            <a:chOff x="0" y="0"/>
            <a:chExt cx="4300049" cy="3225037"/>
          </a:xfrm>
        </p:grpSpPr>
        <p:sp>
          <p:nvSpPr>
            <p:cNvPr name="Freeform 19" id="19"/>
            <p:cNvSpPr/>
            <p:nvPr/>
          </p:nvSpPr>
          <p:spPr>
            <a:xfrm flipH="false" flipV="false" rot="0">
              <a:off x="0" y="0"/>
              <a:ext cx="4300049" cy="3225037"/>
            </a:xfrm>
            <a:custGeom>
              <a:avLst/>
              <a:gdLst/>
              <a:ahLst/>
              <a:cxnLst/>
              <a:rect r="r" b="b" t="t" l="l"/>
              <a:pathLst>
                <a:path h="3225037" w="4300049">
                  <a:moveTo>
                    <a:pt x="0" y="0"/>
                  </a:moveTo>
                  <a:lnTo>
                    <a:pt x="4300049" y="0"/>
                  </a:lnTo>
                  <a:lnTo>
                    <a:pt x="4300049" y="3225037"/>
                  </a:lnTo>
                  <a:lnTo>
                    <a:pt x="0" y="32250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3007507" y="1612518"/>
              <a:ext cx="714316" cy="970058"/>
            </a:xfrm>
            <a:custGeom>
              <a:avLst/>
              <a:gdLst/>
              <a:ahLst/>
              <a:cxnLst/>
              <a:rect r="r" b="b" t="t" l="l"/>
              <a:pathLst>
                <a:path h="970058" w="714316">
                  <a:moveTo>
                    <a:pt x="0" y="0"/>
                  </a:moveTo>
                  <a:lnTo>
                    <a:pt x="714316" y="0"/>
                  </a:lnTo>
                  <a:lnTo>
                    <a:pt x="714316" y="970059"/>
                  </a:lnTo>
                  <a:lnTo>
                    <a:pt x="0" y="9700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1" id="21"/>
            <p:cNvSpPr txBox="true"/>
            <p:nvPr/>
          </p:nvSpPr>
          <p:spPr>
            <a:xfrm rot="0">
              <a:off x="726086" y="1602963"/>
              <a:ext cx="2243321" cy="979614"/>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grpSp>
      <p:sp>
        <p:nvSpPr>
          <p:cNvPr name="Freeform 22" id="22"/>
          <p:cNvSpPr/>
          <p:nvPr/>
        </p:nvSpPr>
        <p:spPr>
          <a:xfrm flipH="false" flipV="false" rot="-5400000">
            <a:off x="-11135035" y="-1212589"/>
            <a:ext cx="12801363" cy="12801363"/>
          </a:xfrm>
          <a:custGeom>
            <a:avLst/>
            <a:gdLst/>
            <a:ahLst/>
            <a:cxnLst/>
            <a:rect r="r" b="b" t="t" l="l"/>
            <a:pathLst>
              <a:path h="12801363" w="12801363">
                <a:moveTo>
                  <a:pt x="0" y="0"/>
                </a:moveTo>
                <a:lnTo>
                  <a:pt x="12801363" y="0"/>
                </a:lnTo>
                <a:lnTo>
                  <a:pt x="12801363" y="12801362"/>
                </a:lnTo>
                <a:lnTo>
                  <a:pt x="0" y="128013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F8E5"/>
        </a:solidFill>
      </p:bgPr>
    </p:bg>
    <p:spTree>
      <p:nvGrpSpPr>
        <p:cNvPr id="1" name=""/>
        <p:cNvGrpSpPr/>
        <p:nvPr/>
      </p:nvGrpSpPr>
      <p:grpSpPr>
        <a:xfrm>
          <a:off x="0" y="0"/>
          <a:ext cx="0" cy="0"/>
          <a:chOff x="0" y="0"/>
          <a:chExt cx="0" cy="0"/>
        </a:xfrm>
      </p:grpSpPr>
      <p:sp>
        <p:nvSpPr>
          <p:cNvPr name="Freeform 2" id="2"/>
          <p:cNvSpPr/>
          <p:nvPr/>
        </p:nvSpPr>
        <p:spPr>
          <a:xfrm flipH="false" flipV="false" rot="0">
            <a:off x="16701746" y="8616481"/>
            <a:ext cx="535737" cy="727544"/>
          </a:xfrm>
          <a:custGeom>
            <a:avLst/>
            <a:gdLst/>
            <a:ahLst/>
            <a:cxnLst/>
            <a:rect r="r" b="b" t="t" l="l"/>
            <a:pathLst>
              <a:path h="727544" w="535737">
                <a:moveTo>
                  <a:pt x="0" y="0"/>
                </a:moveTo>
                <a:lnTo>
                  <a:pt x="535736" y="0"/>
                </a:lnTo>
                <a:lnTo>
                  <a:pt x="535736" y="727544"/>
                </a:lnTo>
                <a:lnTo>
                  <a:pt x="0" y="7275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4990680" y="8630746"/>
            <a:ext cx="1682491" cy="713279"/>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Agency</a:t>
            </a:r>
          </a:p>
        </p:txBody>
      </p:sp>
      <p:sp>
        <p:nvSpPr>
          <p:cNvPr name="TextBox 4" id="4"/>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7B4E7D"/>
                </a:solidFill>
                <a:latin typeface="Public Sans Bold"/>
                <a:ea typeface="Public Sans Bold"/>
                <a:cs typeface="Public Sans Bold"/>
                <a:sym typeface="Public Sans Bold"/>
              </a:rPr>
              <a:t>MARKETING OBJECTIVES</a:t>
            </a:r>
          </a:p>
        </p:txBody>
      </p:sp>
      <p:sp>
        <p:nvSpPr>
          <p:cNvPr name="AutoShape 5" id="5"/>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grpSp>
        <p:nvGrpSpPr>
          <p:cNvPr name="Group 6" id="6"/>
          <p:cNvGrpSpPr/>
          <p:nvPr/>
        </p:nvGrpSpPr>
        <p:grpSpPr>
          <a:xfrm rot="0">
            <a:off x="14446115" y="7407092"/>
            <a:ext cx="3225037" cy="2418778"/>
            <a:chOff x="0" y="0"/>
            <a:chExt cx="4300049" cy="3225037"/>
          </a:xfrm>
        </p:grpSpPr>
        <p:sp>
          <p:nvSpPr>
            <p:cNvPr name="Freeform 7" id="7"/>
            <p:cNvSpPr/>
            <p:nvPr/>
          </p:nvSpPr>
          <p:spPr>
            <a:xfrm flipH="false" flipV="false" rot="0">
              <a:off x="0" y="0"/>
              <a:ext cx="4300049" cy="3225037"/>
            </a:xfrm>
            <a:custGeom>
              <a:avLst/>
              <a:gdLst/>
              <a:ahLst/>
              <a:cxnLst/>
              <a:rect r="r" b="b" t="t" l="l"/>
              <a:pathLst>
                <a:path h="3225037" w="4300049">
                  <a:moveTo>
                    <a:pt x="0" y="0"/>
                  </a:moveTo>
                  <a:lnTo>
                    <a:pt x="4300049" y="0"/>
                  </a:lnTo>
                  <a:lnTo>
                    <a:pt x="4300049" y="3225037"/>
                  </a:lnTo>
                  <a:lnTo>
                    <a:pt x="0" y="32250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3007507" y="1612518"/>
              <a:ext cx="714316" cy="970058"/>
            </a:xfrm>
            <a:custGeom>
              <a:avLst/>
              <a:gdLst/>
              <a:ahLst/>
              <a:cxnLst/>
              <a:rect r="r" b="b" t="t" l="l"/>
              <a:pathLst>
                <a:path h="970058" w="714316">
                  <a:moveTo>
                    <a:pt x="0" y="0"/>
                  </a:moveTo>
                  <a:lnTo>
                    <a:pt x="714316" y="0"/>
                  </a:lnTo>
                  <a:lnTo>
                    <a:pt x="714316" y="970059"/>
                  </a:lnTo>
                  <a:lnTo>
                    <a:pt x="0" y="9700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726086" y="1602963"/>
              <a:ext cx="2243321" cy="979614"/>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grpSp>
      <p:sp>
        <p:nvSpPr>
          <p:cNvPr name="Freeform 10" id="10"/>
          <p:cNvSpPr/>
          <p:nvPr/>
        </p:nvSpPr>
        <p:spPr>
          <a:xfrm flipH="false" flipV="false" rot="-5400000">
            <a:off x="-11135035" y="-1212589"/>
            <a:ext cx="12801363" cy="12801363"/>
          </a:xfrm>
          <a:custGeom>
            <a:avLst/>
            <a:gdLst/>
            <a:ahLst/>
            <a:cxnLst/>
            <a:rect r="r" b="b" t="t" l="l"/>
            <a:pathLst>
              <a:path h="12801363" w="12801363">
                <a:moveTo>
                  <a:pt x="0" y="0"/>
                </a:moveTo>
                <a:lnTo>
                  <a:pt x="12801363" y="0"/>
                </a:lnTo>
                <a:lnTo>
                  <a:pt x="12801363" y="12801362"/>
                </a:lnTo>
                <a:lnTo>
                  <a:pt x="0" y="128013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1006871" y="3103896"/>
            <a:ext cx="15940914" cy="2084196"/>
          </a:xfrm>
          <a:prstGeom prst="rect">
            <a:avLst/>
          </a:prstGeom>
        </p:spPr>
        <p:txBody>
          <a:bodyPr anchor="t" rtlCol="false" tIns="0" lIns="0" bIns="0" rIns="0">
            <a:spAutoFit/>
          </a:bodyPr>
          <a:lstStyle/>
          <a:p>
            <a:pPr algn="l">
              <a:lnSpc>
                <a:spcPts val="5368"/>
              </a:lnSpc>
            </a:pPr>
            <a:r>
              <a:rPr lang="en-US" sz="5899" spc="29">
                <a:solidFill>
                  <a:srgbClr val="7B4E7D"/>
                </a:solidFill>
                <a:latin typeface="Playfair Display"/>
                <a:ea typeface="Playfair Display"/>
                <a:cs typeface="Playfair Display"/>
                <a:sym typeface="Playfair Display"/>
              </a:rPr>
              <a:t>Achieving the above objectives will ensure that B.O.S.S. is memorable, impactful, and profitable.</a:t>
            </a:r>
          </a:p>
        </p:txBody>
      </p:sp>
      <p:sp>
        <p:nvSpPr>
          <p:cNvPr name="TextBox 12" id="12"/>
          <p:cNvSpPr txBox="true"/>
          <p:nvPr/>
        </p:nvSpPr>
        <p:spPr>
          <a:xfrm rot="0">
            <a:off x="1006871" y="5636219"/>
            <a:ext cx="14803225" cy="1437047"/>
          </a:xfrm>
          <a:prstGeom prst="rect">
            <a:avLst/>
          </a:prstGeom>
        </p:spPr>
        <p:txBody>
          <a:bodyPr anchor="t" rtlCol="false" tIns="0" lIns="0" bIns="0" rIns="0">
            <a:spAutoFit/>
          </a:bodyPr>
          <a:lstStyle/>
          <a:p>
            <a:pPr algn="l">
              <a:lnSpc>
                <a:spcPts val="3735"/>
              </a:lnSpc>
            </a:pPr>
            <a:r>
              <a:rPr lang="en-US" sz="4104" i="true" spc="20">
                <a:solidFill>
                  <a:srgbClr val="7B4E7D"/>
                </a:solidFill>
                <a:latin typeface="Playfair Display Italics"/>
                <a:ea typeface="Playfair Display Italics"/>
                <a:cs typeface="Playfair Display Italics"/>
                <a:sym typeface="Playfair Display Italics"/>
              </a:rPr>
              <a:t>We’re not only raising money, but forming a long-term, respectful, and genuine connection with both donors and benefactors.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8F8E5"/>
        </a:solidFill>
      </p:bgPr>
    </p:bg>
    <p:spTree>
      <p:nvGrpSpPr>
        <p:cNvPr id="1" name=""/>
        <p:cNvGrpSpPr/>
        <p:nvPr/>
      </p:nvGrpSpPr>
      <p:grpSpPr>
        <a:xfrm>
          <a:off x="0" y="0"/>
          <a:ext cx="0" cy="0"/>
          <a:chOff x="0" y="0"/>
          <a:chExt cx="0" cy="0"/>
        </a:xfrm>
      </p:grpSpPr>
      <p:sp>
        <p:nvSpPr>
          <p:cNvPr name="Freeform 2" id="2"/>
          <p:cNvSpPr/>
          <p:nvPr/>
        </p:nvSpPr>
        <p:spPr>
          <a:xfrm flipH="false" flipV="false" rot="0">
            <a:off x="16701746" y="8616481"/>
            <a:ext cx="535737" cy="727544"/>
          </a:xfrm>
          <a:custGeom>
            <a:avLst/>
            <a:gdLst/>
            <a:ahLst/>
            <a:cxnLst/>
            <a:rect r="r" b="b" t="t" l="l"/>
            <a:pathLst>
              <a:path h="727544" w="535737">
                <a:moveTo>
                  <a:pt x="0" y="0"/>
                </a:moveTo>
                <a:lnTo>
                  <a:pt x="535736" y="0"/>
                </a:lnTo>
                <a:lnTo>
                  <a:pt x="535736" y="727544"/>
                </a:lnTo>
                <a:lnTo>
                  <a:pt x="0" y="7275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4990680" y="8630746"/>
            <a:ext cx="1682491" cy="713279"/>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sp>
        <p:nvSpPr>
          <p:cNvPr name="TextBox 4" id="4"/>
          <p:cNvSpPr txBox="true"/>
          <p:nvPr/>
        </p:nvSpPr>
        <p:spPr>
          <a:xfrm rot="0">
            <a:off x="1006882" y="950616"/>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7B4E7D"/>
                </a:solidFill>
                <a:latin typeface="Public Sans Bold"/>
                <a:ea typeface="Public Sans Bold"/>
                <a:cs typeface="Public Sans Bold"/>
                <a:sym typeface="Public Sans Bold"/>
              </a:rPr>
              <a:t>TARGET AUDIENCE</a:t>
            </a:r>
          </a:p>
        </p:txBody>
      </p:sp>
      <p:sp>
        <p:nvSpPr>
          <p:cNvPr name="AutoShape 5" id="5"/>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grpSp>
        <p:nvGrpSpPr>
          <p:cNvPr name="Group 6" id="6"/>
          <p:cNvGrpSpPr/>
          <p:nvPr/>
        </p:nvGrpSpPr>
        <p:grpSpPr>
          <a:xfrm rot="0">
            <a:off x="14446115" y="7407092"/>
            <a:ext cx="3225037" cy="2418778"/>
            <a:chOff x="0" y="0"/>
            <a:chExt cx="4300049" cy="3225037"/>
          </a:xfrm>
        </p:grpSpPr>
        <p:sp>
          <p:nvSpPr>
            <p:cNvPr name="Freeform 7" id="7"/>
            <p:cNvSpPr/>
            <p:nvPr/>
          </p:nvSpPr>
          <p:spPr>
            <a:xfrm flipH="false" flipV="false" rot="0">
              <a:off x="0" y="0"/>
              <a:ext cx="4300049" cy="3225037"/>
            </a:xfrm>
            <a:custGeom>
              <a:avLst/>
              <a:gdLst/>
              <a:ahLst/>
              <a:cxnLst/>
              <a:rect r="r" b="b" t="t" l="l"/>
              <a:pathLst>
                <a:path h="3225037" w="4300049">
                  <a:moveTo>
                    <a:pt x="0" y="0"/>
                  </a:moveTo>
                  <a:lnTo>
                    <a:pt x="4300049" y="0"/>
                  </a:lnTo>
                  <a:lnTo>
                    <a:pt x="4300049" y="3225037"/>
                  </a:lnTo>
                  <a:lnTo>
                    <a:pt x="0" y="32250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3007507" y="1612518"/>
              <a:ext cx="714316" cy="970058"/>
            </a:xfrm>
            <a:custGeom>
              <a:avLst/>
              <a:gdLst/>
              <a:ahLst/>
              <a:cxnLst/>
              <a:rect r="r" b="b" t="t" l="l"/>
              <a:pathLst>
                <a:path h="970058" w="714316">
                  <a:moveTo>
                    <a:pt x="0" y="0"/>
                  </a:moveTo>
                  <a:lnTo>
                    <a:pt x="714316" y="0"/>
                  </a:lnTo>
                  <a:lnTo>
                    <a:pt x="714316" y="970059"/>
                  </a:lnTo>
                  <a:lnTo>
                    <a:pt x="0" y="9700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726086" y="1602963"/>
              <a:ext cx="2243321" cy="979614"/>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grpSp>
      <p:sp>
        <p:nvSpPr>
          <p:cNvPr name="Freeform 10" id="10"/>
          <p:cNvSpPr/>
          <p:nvPr/>
        </p:nvSpPr>
        <p:spPr>
          <a:xfrm flipH="false" flipV="false" rot="-5400000">
            <a:off x="-11135035" y="-1212589"/>
            <a:ext cx="12801363" cy="12801363"/>
          </a:xfrm>
          <a:custGeom>
            <a:avLst/>
            <a:gdLst/>
            <a:ahLst/>
            <a:cxnLst/>
            <a:rect r="r" b="b" t="t" l="l"/>
            <a:pathLst>
              <a:path h="12801363" w="12801363">
                <a:moveTo>
                  <a:pt x="0" y="0"/>
                </a:moveTo>
                <a:lnTo>
                  <a:pt x="12801363" y="0"/>
                </a:lnTo>
                <a:lnTo>
                  <a:pt x="12801363" y="12801362"/>
                </a:lnTo>
                <a:lnTo>
                  <a:pt x="0" y="128013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1666328" y="2234218"/>
            <a:ext cx="7989790" cy="7445430"/>
          </a:xfrm>
          <a:prstGeom prst="rect">
            <a:avLst/>
          </a:prstGeom>
        </p:spPr>
        <p:txBody>
          <a:bodyPr anchor="t" rtlCol="false" tIns="0" lIns="0" bIns="0" rIns="0">
            <a:spAutoFit/>
          </a:bodyPr>
          <a:lstStyle/>
          <a:p>
            <a:pPr algn="l">
              <a:lnSpc>
                <a:spcPts val="5961"/>
              </a:lnSpc>
            </a:pPr>
            <a:r>
              <a:rPr lang="en-US" sz="2759" spc="13">
                <a:solidFill>
                  <a:srgbClr val="7B4E7D"/>
                </a:solidFill>
                <a:latin typeface="Public Sans"/>
                <a:ea typeface="Public Sans"/>
                <a:cs typeface="Public Sans"/>
                <a:sym typeface="Public Sans"/>
              </a:rPr>
              <a:t>Primary Target Audience: </a:t>
            </a:r>
            <a:r>
              <a:rPr lang="en-US" sz="2759" spc="13" b="true">
                <a:solidFill>
                  <a:srgbClr val="7B4E7D"/>
                </a:solidFill>
                <a:latin typeface="Public Sans Bold"/>
                <a:ea typeface="Public Sans Bold"/>
                <a:cs typeface="Public Sans Bold"/>
                <a:sym typeface="Public Sans Bold"/>
              </a:rPr>
              <a:t>Donors</a:t>
            </a:r>
          </a:p>
          <a:p>
            <a:pPr algn="l" marL="595876" indent="-297938" lvl="1">
              <a:lnSpc>
                <a:spcPts val="5961"/>
              </a:lnSpc>
              <a:buFont typeface="Arial"/>
              <a:buChar char="•"/>
            </a:pPr>
            <a:r>
              <a:rPr lang="en-US" sz="2759" spc="13">
                <a:solidFill>
                  <a:srgbClr val="7B4E7D"/>
                </a:solidFill>
                <a:latin typeface="Public Sans"/>
                <a:ea typeface="Public Sans"/>
                <a:cs typeface="Public Sans"/>
                <a:sym typeface="Public Sans"/>
              </a:rPr>
              <a:t>From affluent and influential communities</a:t>
            </a:r>
          </a:p>
          <a:p>
            <a:pPr algn="l" marL="595876" indent="-297938" lvl="1">
              <a:lnSpc>
                <a:spcPts val="5961"/>
              </a:lnSpc>
              <a:buFont typeface="Arial"/>
              <a:buChar char="•"/>
            </a:pPr>
            <a:r>
              <a:rPr lang="en-US" sz="2759" spc="13">
                <a:solidFill>
                  <a:srgbClr val="7B4E7D"/>
                </a:solidFill>
                <a:latin typeface="Public Sans"/>
                <a:ea typeface="Public Sans"/>
                <a:cs typeface="Public Sans"/>
                <a:sym typeface="Public Sans"/>
              </a:rPr>
              <a:t>Empathetic and charitable</a:t>
            </a:r>
          </a:p>
          <a:p>
            <a:pPr algn="l" marL="595876" indent="-297938" lvl="1">
              <a:lnSpc>
                <a:spcPts val="5961"/>
              </a:lnSpc>
              <a:buFont typeface="Arial"/>
              <a:buChar char="•"/>
            </a:pPr>
            <a:r>
              <a:rPr lang="en-US" sz="2759" spc="13">
                <a:solidFill>
                  <a:srgbClr val="7B4E7D"/>
                </a:solidFill>
                <a:latin typeface="Public Sans"/>
                <a:ea typeface="Public Sans"/>
                <a:cs typeface="Public Sans"/>
                <a:sym typeface="Public Sans"/>
              </a:rPr>
              <a:t>Steady money flow</a:t>
            </a:r>
          </a:p>
          <a:p>
            <a:pPr algn="l" marL="595876" indent="-297938" lvl="1">
              <a:lnSpc>
                <a:spcPts val="5961"/>
              </a:lnSpc>
              <a:buFont typeface="Arial"/>
              <a:buChar char="•"/>
            </a:pPr>
            <a:r>
              <a:rPr lang="en-US" sz="2759" spc="13">
                <a:solidFill>
                  <a:srgbClr val="7B4E7D"/>
                </a:solidFill>
                <a:latin typeface="Public Sans"/>
                <a:ea typeface="Public Sans"/>
                <a:cs typeface="Public Sans"/>
                <a:sym typeface="Public Sans"/>
              </a:rPr>
              <a:t>Strong Women and those from under represented backgrounds such as POC, possibly politicians, to bring support back to communities who need it</a:t>
            </a:r>
          </a:p>
          <a:p>
            <a:pPr algn="l" marL="595876" indent="-297938" lvl="1">
              <a:lnSpc>
                <a:spcPts val="5961"/>
              </a:lnSpc>
              <a:buFont typeface="Arial"/>
              <a:buChar char="•"/>
            </a:pPr>
            <a:r>
              <a:rPr lang="en-US" sz="2759" spc="13">
                <a:solidFill>
                  <a:srgbClr val="7B4E7D"/>
                </a:solidFill>
                <a:latin typeface="Public Sans"/>
                <a:ea typeface="Public Sans"/>
                <a:cs typeface="Public Sans"/>
                <a:sym typeface="Public Sans"/>
              </a:rPr>
              <a:t>Large companies interested in helping their communities or holding charity events</a:t>
            </a:r>
          </a:p>
        </p:txBody>
      </p:sp>
      <p:sp>
        <p:nvSpPr>
          <p:cNvPr name="TextBox 12" id="12"/>
          <p:cNvSpPr txBox="true"/>
          <p:nvPr/>
        </p:nvSpPr>
        <p:spPr>
          <a:xfrm rot="0">
            <a:off x="12049221" y="2586643"/>
            <a:ext cx="5210079" cy="4542663"/>
          </a:xfrm>
          <a:prstGeom prst="rect">
            <a:avLst/>
          </a:prstGeom>
        </p:spPr>
        <p:txBody>
          <a:bodyPr anchor="t" rtlCol="false" tIns="0" lIns="0" bIns="0" rIns="0">
            <a:spAutoFit/>
          </a:bodyPr>
          <a:lstStyle/>
          <a:p>
            <a:pPr algn="r">
              <a:lnSpc>
                <a:spcPts val="3276"/>
              </a:lnSpc>
            </a:pPr>
            <a:r>
              <a:rPr lang="en-US" sz="3600" spc="18">
                <a:solidFill>
                  <a:srgbClr val="7B4E7D"/>
                </a:solidFill>
                <a:latin typeface="Public Sans"/>
                <a:ea typeface="Public Sans"/>
                <a:cs typeface="Public Sans"/>
                <a:sym typeface="Public Sans"/>
              </a:rPr>
              <a:t>B.O.S.S. works with a variety of donors. The target we have identified here personifies values of generosity, passion, and representation, whose generous donations will help boost the organization’s capacity for good.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8F8E5"/>
        </a:solidFill>
      </p:bgPr>
    </p:bg>
    <p:spTree>
      <p:nvGrpSpPr>
        <p:cNvPr id="1" name=""/>
        <p:cNvGrpSpPr/>
        <p:nvPr/>
      </p:nvGrpSpPr>
      <p:grpSpPr>
        <a:xfrm>
          <a:off x="0" y="0"/>
          <a:ext cx="0" cy="0"/>
          <a:chOff x="0" y="0"/>
          <a:chExt cx="0" cy="0"/>
        </a:xfrm>
      </p:grpSpPr>
      <p:sp>
        <p:nvSpPr>
          <p:cNvPr name="Freeform 2" id="2"/>
          <p:cNvSpPr/>
          <p:nvPr/>
        </p:nvSpPr>
        <p:spPr>
          <a:xfrm flipH="false" flipV="false" rot="0">
            <a:off x="16701746" y="8616481"/>
            <a:ext cx="535737" cy="727544"/>
          </a:xfrm>
          <a:custGeom>
            <a:avLst/>
            <a:gdLst/>
            <a:ahLst/>
            <a:cxnLst/>
            <a:rect r="r" b="b" t="t" l="l"/>
            <a:pathLst>
              <a:path h="727544" w="535737">
                <a:moveTo>
                  <a:pt x="0" y="0"/>
                </a:moveTo>
                <a:lnTo>
                  <a:pt x="535736" y="0"/>
                </a:lnTo>
                <a:lnTo>
                  <a:pt x="535736" y="727544"/>
                </a:lnTo>
                <a:lnTo>
                  <a:pt x="0" y="7275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4990680" y="8630746"/>
            <a:ext cx="1682491" cy="713279"/>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sp>
        <p:nvSpPr>
          <p:cNvPr name="TextBox 4" id="4"/>
          <p:cNvSpPr txBox="true"/>
          <p:nvPr/>
        </p:nvSpPr>
        <p:spPr>
          <a:xfrm rot="0">
            <a:off x="1006882" y="950616"/>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7B4E7D"/>
                </a:solidFill>
                <a:latin typeface="Public Sans Bold"/>
                <a:ea typeface="Public Sans Bold"/>
                <a:cs typeface="Public Sans Bold"/>
                <a:sym typeface="Public Sans Bold"/>
              </a:rPr>
              <a:t>TARGET AUDIENCE</a:t>
            </a:r>
          </a:p>
        </p:txBody>
      </p:sp>
      <p:sp>
        <p:nvSpPr>
          <p:cNvPr name="AutoShape 5" id="5"/>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grpSp>
        <p:nvGrpSpPr>
          <p:cNvPr name="Group 6" id="6"/>
          <p:cNvGrpSpPr/>
          <p:nvPr/>
        </p:nvGrpSpPr>
        <p:grpSpPr>
          <a:xfrm rot="0">
            <a:off x="14446115" y="7407092"/>
            <a:ext cx="3225037" cy="2418778"/>
            <a:chOff x="0" y="0"/>
            <a:chExt cx="4300049" cy="3225037"/>
          </a:xfrm>
        </p:grpSpPr>
        <p:sp>
          <p:nvSpPr>
            <p:cNvPr name="Freeform 7" id="7"/>
            <p:cNvSpPr/>
            <p:nvPr/>
          </p:nvSpPr>
          <p:spPr>
            <a:xfrm flipH="false" flipV="false" rot="0">
              <a:off x="0" y="0"/>
              <a:ext cx="4300049" cy="3225037"/>
            </a:xfrm>
            <a:custGeom>
              <a:avLst/>
              <a:gdLst/>
              <a:ahLst/>
              <a:cxnLst/>
              <a:rect r="r" b="b" t="t" l="l"/>
              <a:pathLst>
                <a:path h="3225037" w="4300049">
                  <a:moveTo>
                    <a:pt x="0" y="0"/>
                  </a:moveTo>
                  <a:lnTo>
                    <a:pt x="4300049" y="0"/>
                  </a:lnTo>
                  <a:lnTo>
                    <a:pt x="4300049" y="3225037"/>
                  </a:lnTo>
                  <a:lnTo>
                    <a:pt x="0" y="32250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3007507" y="1612518"/>
              <a:ext cx="714316" cy="970058"/>
            </a:xfrm>
            <a:custGeom>
              <a:avLst/>
              <a:gdLst/>
              <a:ahLst/>
              <a:cxnLst/>
              <a:rect r="r" b="b" t="t" l="l"/>
              <a:pathLst>
                <a:path h="970058" w="714316">
                  <a:moveTo>
                    <a:pt x="0" y="0"/>
                  </a:moveTo>
                  <a:lnTo>
                    <a:pt x="714316" y="0"/>
                  </a:lnTo>
                  <a:lnTo>
                    <a:pt x="714316" y="970059"/>
                  </a:lnTo>
                  <a:lnTo>
                    <a:pt x="0" y="9700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726086" y="1602963"/>
              <a:ext cx="2243321" cy="979614"/>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grpSp>
      <p:sp>
        <p:nvSpPr>
          <p:cNvPr name="Freeform 10" id="10"/>
          <p:cNvSpPr/>
          <p:nvPr/>
        </p:nvSpPr>
        <p:spPr>
          <a:xfrm flipH="false" flipV="false" rot="-5400000">
            <a:off x="-11135035" y="-1212589"/>
            <a:ext cx="12801363" cy="12801363"/>
          </a:xfrm>
          <a:custGeom>
            <a:avLst/>
            <a:gdLst/>
            <a:ahLst/>
            <a:cxnLst/>
            <a:rect r="r" b="b" t="t" l="l"/>
            <a:pathLst>
              <a:path h="12801363" w="12801363">
                <a:moveTo>
                  <a:pt x="0" y="0"/>
                </a:moveTo>
                <a:lnTo>
                  <a:pt x="12801363" y="0"/>
                </a:lnTo>
                <a:lnTo>
                  <a:pt x="12801363" y="12801362"/>
                </a:lnTo>
                <a:lnTo>
                  <a:pt x="0" y="128013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1359888" y="1940039"/>
            <a:ext cx="7989790" cy="7445430"/>
          </a:xfrm>
          <a:prstGeom prst="rect">
            <a:avLst/>
          </a:prstGeom>
        </p:spPr>
        <p:txBody>
          <a:bodyPr anchor="t" rtlCol="false" tIns="0" lIns="0" bIns="0" rIns="0">
            <a:spAutoFit/>
          </a:bodyPr>
          <a:lstStyle/>
          <a:p>
            <a:pPr algn="l">
              <a:lnSpc>
                <a:spcPts val="5961"/>
              </a:lnSpc>
            </a:pPr>
            <a:r>
              <a:rPr lang="en-US" sz="2759" spc="13">
                <a:solidFill>
                  <a:srgbClr val="7B4E7D"/>
                </a:solidFill>
                <a:latin typeface="Public Sans"/>
                <a:ea typeface="Public Sans"/>
                <a:cs typeface="Public Sans"/>
                <a:sym typeface="Public Sans"/>
              </a:rPr>
              <a:t>Secondary Target Audience: </a:t>
            </a:r>
            <a:r>
              <a:rPr lang="en-US" sz="2759" spc="13" b="true">
                <a:solidFill>
                  <a:srgbClr val="7B4E7D"/>
                </a:solidFill>
                <a:latin typeface="Public Sans Bold"/>
                <a:ea typeface="Public Sans Bold"/>
                <a:cs typeface="Public Sans Bold"/>
                <a:sym typeface="Public Sans Bold"/>
              </a:rPr>
              <a:t>Benefactors and supporters</a:t>
            </a:r>
          </a:p>
          <a:p>
            <a:pPr algn="l" marL="595876" indent="-297938" lvl="1">
              <a:lnSpc>
                <a:spcPts val="5961"/>
              </a:lnSpc>
              <a:buFont typeface="Arial"/>
              <a:buChar char="•"/>
            </a:pPr>
            <a:r>
              <a:rPr lang="en-US" sz="2759" spc="13">
                <a:solidFill>
                  <a:srgbClr val="7B4E7D"/>
                </a:solidFill>
                <a:latin typeface="Public Sans"/>
                <a:ea typeface="Public Sans"/>
                <a:cs typeface="Public Sans"/>
                <a:sym typeface="Public Sans"/>
              </a:rPr>
              <a:t>Average community members wanting to contribute and be updated on community events and efforts</a:t>
            </a:r>
          </a:p>
          <a:p>
            <a:pPr algn="l" marL="595876" indent="-297938" lvl="1">
              <a:lnSpc>
                <a:spcPts val="5961"/>
              </a:lnSpc>
              <a:buFont typeface="Arial"/>
              <a:buChar char="•"/>
            </a:pPr>
            <a:r>
              <a:rPr lang="en-US" sz="2759" spc="13">
                <a:solidFill>
                  <a:srgbClr val="7B4E7D"/>
                </a:solidFill>
                <a:latin typeface="Public Sans"/>
                <a:ea typeface="Public Sans"/>
                <a:cs typeface="Public Sans"/>
                <a:sym typeface="Public Sans"/>
              </a:rPr>
              <a:t>Individuals in their 20s making comfortable income who can contribute small but consistent donations</a:t>
            </a:r>
          </a:p>
          <a:p>
            <a:pPr algn="l" marL="595876" indent="-297938" lvl="1">
              <a:lnSpc>
                <a:spcPts val="5961"/>
              </a:lnSpc>
              <a:buFont typeface="Arial"/>
              <a:buChar char="•"/>
            </a:pPr>
            <a:r>
              <a:rPr lang="en-US" sz="2759" spc="13">
                <a:solidFill>
                  <a:srgbClr val="7B4E7D"/>
                </a:solidFill>
                <a:latin typeface="Public Sans"/>
                <a:ea typeface="Public Sans"/>
                <a:cs typeface="Public Sans"/>
                <a:sym typeface="Public Sans"/>
              </a:rPr>
              <a:t>Those who may benefit from B.O.S.S’s services</a:t>
            </a:r>
          </a:p>
        </p:txBody>
      </p:sp>
      <p:sp>
        <p:nvSpPr>
          <p:cNvPr name="TextBox 12" id="12"/>
          <p:cNvSpPr txBox="true"/>
          <p:nvPr/>
        </p:nvSpPr>
        <p:spPr>
          <a:xfrm rot="0">
            <a:off x="12027403" y="2381856"/>
            <a:ext cx="5210079" cy="4542663"/>
          </a:xfrm>
          <a:prstGeom prst="rect">
            <a:avLst/>
          </a:prstGeom>
        </p:spPr>
        <p:txBody>
          <a:bodyPr anchor="t" rtlCol="false" tIns="0" lIns="0" bIns="0" rIns="0">
            <a:spAutoFit/>
          </a:bodyPr>
          <a:lstStyle/>
          <a:p>
            <a:pPr algn="r">
              <a:lnSpc>
                <a:spcPts val="3276"/>
              </a:lnSpc>
            </a:pPr>
            <a:r>
              <a:rPr lang="en-US" sz="3600" spc="18">
                <a:solidFill>
                  <a:srgbClr val="7B4E7D"/>
                </a:solidFill>
                <a:latin typeface="Public Sans"/>
                <a:ea typeface="Public Sans"/>
                <a:cs typeface="Public Sans"/>
                <a:sym typeface="Public Sans"/>
              </a:rPr>
              <a:t>Anyone is welcome to be a part of B.O.S.S. in every capacity, whether it be through a $3 donation, volunteering at events, or simply supporting social media pages. We want to highlight that anyone anywhere can help and still make a difference.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8F8E5"/>
        </a:solidFill>
      </p:bgPr>
    </p:bg>
    <p:spTree>
      <p:nvGrpSpPr>
        <p:cNvPr id="1" name=""/>
        <p:cNvGrpSpPr/>
        <p:nvPr/>
      </p:nvGrpSpPr>
      <p:grpSpPr>
        <a:xfrm>
          <a:off x="0" y="0"/>
          <a:ext cx="0" cy="0"/>
          <a:chOff x="0" y="0"/>
          <a:chExt cx="0" cy="0"/>
        </a:xfrm>
      </p:grpSpPr>
      <p:sp>
        <p:nvSpPr>
          <p:cNvPr name="Freeform 2" id="2"/>
          <p:cNvSpPr/>
          <p:nvPr/>
        </p:nvSpPr>
        <p:spPr>
          <a:xfrm flipH="false" flipV="false" rot="0">
            <a:off x="16701746" y="8616481"/>
            <a:ext cx="535737" cy="727544"/>
          </a:xfrm>
          <a:custGeom>
            <a:avLst/>
            <a:gdLst/>
            <a:ahLst/>
            <a:cxnLst/>
            <a:rect r="r" b="b" t="t" l="l"/>
            <a:pathLst>
              <a:path h="727544" w="535737">
                <a:moveTo>
                  <a:pt x="0" y="0"/>
                </a:moveTo>
                <a:lnTo>
                  <a:pt x="535736" y="0"/>
                </a:lnTo>
                <a:lnTo>
                  <a:pt x="535736" y="727544"/>
                </a:lnTo>
                <a:lnTo>
                  <a:pt x="0" y="72754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14990680" y="8630746"/>
            <a:ext cx="1682491" cy="713279"/>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Agency</a:t>
            </a:r>
          </a:p>
        </p:txBody>
      </p:sp>
      <p:sp>
        <p:nvSpPr>
          <p:cNvPr name="TextBox 4" id="4"/>
          <p:cNvSpPr txBox="true"/>
          <p:nvPr/>
        </p:nvSpPr>
        <p:spPr>
          <a:xfrm rot="0">
            <a:off x="1006871" y="942975"/>
            <a:ext cx="16230600" cy="1305826"/>
          </a:xfrm>
          <a:prstGeom prst="rect">
            <a:avLst/>
          </a:prstGeom>
        </p:spPr>
        <p:txBody>
          <a:bodyPr anchor="t" rtlCol="false" tIns="0" lIns="0" bIns="0" rIns="0">
            <a:spAutoFit/>
          </a:bodyPr>
          <a:lstStyle/>
          <a:p>
            <a:pPr algn="l">
              <a:lnSpc>
                <a:spcPts val="5200"/>
              </a:lnSpc>
            </a:pPr>
            <a:r>
              <a:rPr lang="en-US" b="true" sz="3714" spc="843">
                <a:solidFill>
                  <a:srgbClr val="7B4E7D"/>
                </a:solidFill>
                <a:latin typeface="Public Sans Bold"/>
                <a:ea typeface="Public Sans Bold"/>
                <a:cs typeface="Public Sans Bold"/>
                <a:sym typeface="Public Sans Bold"/>
              </a:rPr>
              <a:t>B.O.S.S. PAIN POINT/PROBLEM</a:t>
            </a:r>
          </a:p>
          <a:p>
            <a:pPr algn="l">
              <a:lnSpc>
                <a:spcPts val="5200"/>
              </a:lnSpc>
              <a:spcBef>
                <a:spcPct val="0"/>
              </a:spcBef>
            </a:pPr>
          </a:p>
        </p:txBody>
      </p:sp>
      <p:sp>
        <p:nvSpPr>
          <p:cNvPr name="AutoShape 5" id="5"/>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grpSp>
        <p:nvGrpSpPr>
          <p:cNvPr name="Group 6" id="6"/>
          <p:cNvGrpSpPr/>
          <p:nvPr/>
        </p:nvGrpSpPr>
        <p:grpSpPr>
          <a:xfrm rot="0">
            <a:off x="14446115" y="7407092"/>
            <a:ext cx="3225037" cy="2418778"/>
            <a:chOff x="0" y="0"/>
            <a:chExt cx="4300049" cy="3225037"/>
          </a:xfrm>
        </p:grpSpPr>
        <p:sp>
          <p:nvSpPr>
            <p:cNvPr name="Freeform 7" id="7"/>
            <p:cNvSpPr/>
            <p:nvPr/>
          </p:nvSpPr>
          <p:spPr>
            <a:xfrm flipH="false" flipV="false" rot="0">
              <a:off x="0" y="0"/>
              <a:ext cx="4300049" cy="3225037"/>
            </a:xfrm>
            <a:custGeom>
              <a:avLst/>
              <a:gdLst/>
              <a:ahLst/>
              <a:cxnLst/>
              <a:rect r="r" b="b" t="t" l="l"/>
              <a:pathLst>
                <a:path h="3225037" w="4300049">
                  <a:moveTo>
                    <a:pt x="0" y="0"/>
                  </a:moveTo>
                  <a:lnTo>
                    <a:pt x="4300049" y="0"/>
                  </a:lnTo>
                  <a:lnTo>
                    <a:pt x="4300049" y="3225037"/>
                  </a:lnTo>
                  <a:lnTo>
                    <a:pt x="0" y="32250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3007507" y="1612518"/>
              <a:ext cx="714316" cy="970058"/>
            </a:xfrm>
            <a:custGeom>
              <a:avLst/>
              <a:gdLst/>
              <a:ahLst/>
              <a:cxnLst/>
              <a:rect r="r" b="b" t="t" l="l"/>
              <a:pathLst>
                <a:path h="970058" w="714316">
                  <a:moveTo>
                    <a:pt x="0" y="0"/>
                  </a:moveTo>
                  <a:lnTo>
                    <a:pt x="714316" y="0"/>
                  </a:lnTo>
                  <a:lnTo>
                    <a:pt x="714316" y="970059"/>
                  </a:lnTo>
                  <a:lnTo>
                    <a:pt x="0" y="97005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726086" y="1602963"/>
              <a:ext cx="2243321" cy="979614"/>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grpSp>
      <p:sp>
        <p:nvSpPr>
          <p:cNvPr name="Freeform 10" id="10"/>
          <p:cNvSpPr/>
          <p:nvPr/>
        </p:nvSpPr>
        <p:spPr>
          <a:xfrm flipH="false" flipV="false" rot="-5400000">
            <a:off x="-11070113" y="-1257181"/>
            <a:ext cx="12801363" cy="12801363"/>
          </a:xfrm>
          <a:custGeom>
            <a:avLst/>
            <a:gdLst/>
            <a:ahLst/>
            <a:cxnLst/>
            <a:rect r="r" b="b" t="t" l="l"/>
            <a:pathLst>
              <a:path h="12801363" w="12801363">
                <a:moveTo>
                  <a:pt x="0" y="0"/>
                </a:moveTo>
                <a:lnTo>
                  <a:pt x="12801362" y="0"/>
                </a:lnTo>
                <a:lnTo>
                  <a:pt x="12801362" y="12801362"/>
                </a:lnTo>
                <a:lnTo>
                  <a:pt x="0" y="1280136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2875501" y="3231681"/>
            <a:ext cx="12956424" cy="3423589"/>
          </a:xfrm>
          <a:prstGeom prst="rect">
            <a:avLst/>
          </a:prstGeom>
        </p:spPr>
        <p:txBody>
          <a:bodyPr anchor="t" rtlCol="false" tIns="0" lIns="0" bIns="0" rIns="0">
            <a:spAutoFit/>
          </a:bodyPr>
          <a:lstStyle/>
          <a:p>
            <a:pPr algn="ctr">
              <a:lnSpc>
                <a:spcPts val="9330"/>
              </a:lnSpc>
            </a:pPr>
            <a:r>
              <a:rPr lang="en-US" b="true" sz="4319" spc="21">
                <a:solidFill>
                  <a:srgbClr val="7B4E7D"/>
                </a:solidFill>
                <a:latin typeface="Playfair Display Bold"/>
                <a:ea typeface="Playfair Display Bold"/>
                <a:cs typeface="Playfair Display Bold"/>
                <a:sym typeface="Playfair Display Bold"/>
              </a:rPr>
              <a:t>Limited exposure</a:t>
            </a:r>
            <a:r>
              <a:rPr lang="en-US" sz="4319" spc="21">
                <a:solidFill>
                  <a:srgbClr val="7B4E7D"/>
                </a:solidFill>
                <a:latin typeface="Playfair Display"/>
                <a:ea typeface="Playfair Display"/>
                <a:cs typeface="Playfair Display"/>
                <a:sym typeface="Playfair Display"/>
              </a:rPr>
              <a:t> and social media presence, leading to</a:t>
            </a:r>
            <a:r>
              <a:rPr lang="en-US" sz="4319" i="true" spc="21">
                <a:solidFill>
                  <a:srgbClr val="7B4E7D"/>
                </a:solidFill>
                <a:latin typeface="Playfair Display Italics"/>
                <a:ea typeface="Playfair Display Italics"/>
                <a:cs typeface="Playfair Display Italics"/>
                <a:sym typeface="Playfair Display Italics"/>
              </a:rPr>
              <a:t> </a:t>
            </a:r>
            <a:r>
              <a:rPr lang="en-US" b="true" sz="4319" i="true" spc="21">
                <a:solidFill>
                  <a:srgbClr val="7B4E7D"/>
                </a:solidFill>
                <a:latin typeface="Playfair Display Bold Italics"/>
                <a:ea typeface="Playfair Display Bold Italics"/>
                <a:cs typeface="Playfair Display Bold Italics"/>
                <a:sym typeface="Playfair Display Bold Italics"/>
              </a:rPr>
              <a:t>limited funding</a:t>
            </a:r>
            <a:r>
              <a:rPr lang="en-US" b="true" sz="4319" spc="21">
                <a:solidFill>
                  <a:srgbClr val="7B4E7D"/>
                </a:solidFill>
                <a:latin typeface="Playfair Display Bold"/>
                <a:ea typeface="Playfair Display Bold"/>
                <a:cs typeface="Playfair Display Bold"/>
                <a:sym typeface="Playfair Display Bold"/>
              </a:rPr>
              <a:t>;</a:t>
            </a:r>
            <a:r>
              <a:rPr lang="en-US" sz="4319" spc="21">
                <a:solidFill>
                  <a:srgbClr val="7B4E7D"/>
                </a:solidFill>
                <a:latin typeface="Playfair Display"/>
                <a:ea typeface="Playfair Display"/>
                <a:cs typeface="Playfair Display"/>
                <a:sym typeface="Playfair Display"/>
              </a:rPr>
              <a:t> a new goal set to increase money raised to $250,000 in 2025.</a:t>
            </a:r>
          </a:p>
        </p:txBody>
      </p:sp>
      <p:sp>
        <p:nvSpPr>
          <p:cNvPr name="Freeform 12" id="12"/>
          <p:cNvSpPr/>
          <p:nvPr/>
        </p:nvSpPr>
        <p:spPr>
          <a:xfrm flipH="false" flipV="false" rot="-5400000">
            <a:off x="-11070113" y="9344025"/>
            <a:ext cx="12801363" cy="12801363"/>
          </a:xfrm>
          <a:custGeom>
            <a:avLst/>
            <a:gdLst/>
            <a:ahLst/>
            <a:cxnLst/>
            <a:rect r="r" b="b" t="t" l="l"/>
            <a:pathLst>
              <a:path h="12801363" w="12801363">
                <a:moveTo>
                  <a:pt x="0" y="0"/>
                </a:moveTo>
                <a:lnTo>
                  <a:pt x="12801362" y="0"/>
                </a:lnTo>
                <a:lnTo>
                  <a:pt x="12801362" y="12801363"/>
                </a:lnTo>
                <a:lnTo>
                  <a:pt x="0" y="1280136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8F8E5"/>
        </a:solidFill>
      </p:bgPr>
    </p:bg>
    <p:spTree>
      <p:nvGrpSpPr>
        <p:cNvPr id="1" name=""/>
        <p:cNvGrpSpPr/>
        <p:nvPr/>
      </p:nvGrpSpPr>
      <p:grpSpPr>
        <a:xfrm>
          <a:off x="0" y="0"/>
          <a:ext cx="0" cy="0"/>
          <a:chOff x="0" y="0"/>
          <a:chExt cx="0" cy="0"/>
        </a:xfrm>
      </p:grpSpPr>
      <p:sp>
        <p:nvSpPr>
          <p:cNvPr name="Freeform 2" id="2"/>
          <p:cNvSpPr/>
          <p:nvPr/>
        </p:nvSpPr>
        <p:spPr>
          <a:xfrm flipH="false" flipV="false" rot="0">
            <a:off x="16701746" y="8616481"/>
            <a:ext cx="535737" cy="727544"/>
          </a:xfrm>
          <a:custGeom>
            <a:avLst/>
            <a:gdLst/>
            <a:ahLst/>
            <a:cxnLst/>
            <a:rect r="r" b="b" t="t" l="l"/>
            <a:pathLst>
              <a:path h="727544" w="535737">
                <a:moveTo>
                  <a:pt x="0" y="0"/>
                </a:moveTo>
                <a:lnTo>
                  <a:pt x="535736" y="0"/>
                </a:lnTo>
                <a:lnTo>
                  <a:pt x="535736" y="727544"/>
                </a:lnTo>
                <a:lnTo>
                  <a:pt x="0" y="7275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4990680" y="8630746"/>
            <a:ext cx="1682491" cy="713279"/>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sp>
        <p:nvSpPr>
          <p:cNvPr name="TextBox 4" id="4"/>
          <p:cNvSpPr txBox="true"/>
          <p:nvPr/>
        </p:nvSpPr>
        <p:spPr>
          <a:xfrm rot="0">
            <a:off x="1028700" y="2080462"/>
            <a:ext cx="16208782" cy="5195570"/>
          </a:xfrm>
          <a:prstGeom prst="rect">
            <a:avLst/>
          </a:prstGeom>
        </p:spPr>
        <p:txBody>
          <a:bodyPr anchor="t" rtlCol="false" tIns="0" lIns="0" bIns="0" rIns="0">
            <a:spAutoFit/>
          </a:bodyPr>
          <a:lstStyle/>
          <a:p>
            <a:pPr algn="l" marL="561339" indent="-280669" lvl="1">
              <a:lnSpc>
                <a:spcPts val="4809"/>
              </a:lnSpc>
              <a:buFont typeface="Arial"/>
              <a:buChar char="•"/>
            </a:pPr>
            <a:r>
              <a:rPr lang="en-US" sz="2599">
                <a:solidFill>
                  <a:srgbClr val="7B4E7D"/>
                </a:solidFill>
                <a:latin typeface="Public Sans"/>
                <a:ea typeface="Public Sans"/>
                <a:cs typeface="Public Sans"/>
                <a:sym typeface="Public Sans"/>
              </a:rPr>
              <a:t>For</a:t>
            </a:r>
            <a:r>
              <a:rPr lang="en-US" b="true" sz="2599">
                <a:solidFill>
                  <a:srgbClr val="7B4E7D"/>
                </a:solidFill>
                <a:latin typeface="Public Sans Bold"/>
                <a:ea typeface="Public Sans Bold"/>
                <a:cs typeface="Public Sans Bold"/>
                <a:sym typeface="Public Sans Bold"/>
              </a:rPr>
              <a:t> galas</a:t>
            </a:r>
            <a:r>
              <a:rPr lang="en-US" sz="2599">
                <a:solidFill>
                  <a:srgbClr val="7B4E7D"/>
                </a:solidFill>
                <a:latin typeface="Public Sans"/>
                <a:ea typeface="Public Sans"/>
                <a:cs typeface="Public Sans"/>
                <a:sym typeface="Public Sans"/>
              </a:rPr>
              <a:t>, bring back those who have benefitted from B.O.S.S. to speak on their growth and successes since first working with the organization.</a:t>
            </a:r>
          </a:p>
          <a:p>
            <a:pPr algn="l">
              <a:lnSpc>
                <a:spcPts val="2775"/>
              </a:lnSpc>
            </a:pPr>
          </a:p>
          <a:p>
            <a:pPr algn="l" marL="561339" indent="-280669" lvl="1">
              <a:lnSpc>
                <a:spcPts val="4809"/>
              </a:lnSpc>
              <a:spcBef>
                <a:spcPct val="0"/>
              </a:spcBef>
              <a:buFont typeface="Arial"/>
              <a:buChar char="•"/>
            </a:pPr>
            <a:r>
              <a:rPr lang="en-US" sz="2599">
                <a:solidFill>
                  <a:srgbClr val="7B4E7D"/>
                </a:solidFill>
                <a:latin typeface="Public Sans"/>
                <a:ea typeface="Public Sans"/>
                <a:cs typeface="Public Sans"/>
                <a:sym typeface="Public Sans"/>
              </a:rPr>
              <a:t>For </a:t>
            </a:r>
            <a:r>
              <a:rPr lang="en-US" b="true" sz="2599">
                <a:solidFill>
                  <a:srgbClr val="7B4E7D"/>
                </a:solidFill>
                <a:latin typeface="Public Sans Bold"/>
                <a:ea typeface="Public Sans Bold"/>
                <a:cs typeface="Public Sans Bold"/>
                <a:sym typeface="Public Sans Bold"/>
              </a:rPr>
              <a:t>YouTube</a:t>
            </a:r>
            <a:r>
              <a:rPr lang="en-US" sz="2599">
                <a:solidFill>
                  <a:srgbClr val="7B4E7D"/>
                </a:solidFill>
                <a:latin typeface="Public Sans"/>
                <a:ea typeface="Public Sans"/>
                <a:cs typeface="Public Sans"/>
                <a:sym typeface="Public Sans"/>
              </a:rPr>
              <a:t>, have a consistent interviewer who goes to those who are being helped or have been helped in the past to elaborate on B.O.S.S.’s help. The use of pathos can sway and bring in contributors or sponsors. Suggested posting rate would be at least twice a month, as well as utilizing hashtags when uploading onto TikTok to build a bigger audience. The style of videos could be similar to MTV cribs, with an interviewer going around asking 50 questions, instead asking how B.O.S.S. has helped them over time. </a:t>
            </a:r>
          </a:p>
        </p:txBody>
      </p:sp>
      <p:sp>
        <p:nvSpPr>
          <p:cNvPr name="TextBox 5" id="5"/>
          <p:cNvSpPr txBox="true"/>
          <p:nvPr/>
        </p:nvSpPr>
        <p:spPr>
          <a:xfrm rot="0">
            <a:off x="1006882" y="950616"/>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7B4E7D"/>
                </a:solidFill>
                <a:latin typeface="Public Sans Bold"/>
                <a:ea typeface="Public Sans Bold"/>
                <a:cs typeface="Public Sans Bold"/>
                <a:sym typeface="Public Sans Bold"/>
              </a:rPr>
              <a:t>PROPOSED SOLUTIONS</a:t>
            </a:r>
          </a:p>
        </p:txBody>
      </p:sp>
      <p:sp>
        <p:nvSpPr>
          <p:cNvPr name="AutoShape 6" id="6"/>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grpSp>
        <p:nvGrpSpPr>
          <p:cNvPr name="Group 7" id="7"/>
          <p:cNvGrpSpPr/>
          <p:nvPr/>
        </p:nvGrpSpPr>
        <p:grpSpPr>
          <a:xfrm rot="0">
            <a:off x="14446115" y="7407092"/>
            <a:ext cx="3225037" cy="2418778"/>
            <a:chOff x="0" y="0"/>
            <a:chExt cx="4300049" cy="3225037"/>
          </a:xfrm>
        </p:grpSpPr>
        <p:sp>
          <p:nvSpPr>
            <p:cNvPr name="Freeform 8" id="8"/>
            <p:cNvSpPr/>
            <p:nvPr/>
          </p:nvSpPr>
          <p:spPr>
            <a:xfrm flipH="false" flipV="false" rot="0">
              <a:off x="0" y="0"/>
              <a:ext cx="4300049" cy="3225037"/>
            </a:xfrm>
            <a:custGeom>
              <a:avLst/>
              <a:gdLst/>
              <a:ahLst/>
              <a:cxnLst/>
              <a:rect r="r" b="b" t="t" l="l"/>
              <a:pathLst>
                <a:path h="3225037" w="4300049">
                  <a:moveTo>
                    <a:pt x="0" y="0"/>
                  </a:moveTo>
                  <a:lnTo>
                    <a:pt x="4300049" y="0"/>
                  </a:lnTo>
                  <a:lnTo>
                    <a:pt x="4300049" y="3225037"/>
                  </a:lnTo>
                  <a:lnTo>
                    <a:pt x="0" y="32250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3007507" y="1612518"/>
              <a:ext cx="714316" cy="970058"/>
            </a:xfrm>
            <a:custGeom>
              <a:avLst/>
              <a:gdLst/>
              <a:ahLst/>
              <a:cxnLst/>
              <a:rect r="r" b="b" t="t" l="l"/>
              <a:pathLst>
                <a:path h="970058" w="714316">
                  <a:moveTo>
                    <a:pt x="0" y="0"/>
                  </a:moveTo>
                  <a:lnTo>
                    <a:pt x="714316" y="0"/>
                  </a:lnTo>
                  <a:lnTo>
                    <a:pt x="714316" y="970059"/>
                  </a:lnTo>
                  <a:lnTo>
                    <a:pt x="0" y="9700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726086" y="1602963"/>
              <a:ext cx="2243321" cy="979614"/>
            </a:xfrm>
            <a:prstGeom prst="rect">
              <a:avLst/>
            </a:prstGeom>
          </p:spPr>
          <p:txBody>
            <a:bodyPr anchor="t" rtlCol="false" tIns="0" lIns="0" bIns="0" rIns="0">
              <a:spAutoFit/>
            </a:bodyPr>
            <a:lstStyle/>
            <a:p>
              <a:pPr algn="l">
                <a:lnSpc>
                  <a:spcPts val="2717"/>
                </a:lnSpc>
              </a:pPr>
              <a:r>
                <a:rPr lang="en-US" sz="2986" spc="14">
                  <a:solidFill>
                    <a:srgbClr val="7B4E7D"/>
                  </a:solidFill>
                  <a:latin typeface="Playfair Display"/>
                  <a:ea typeface="Playfair Display"/>
                  <a:cs typeface="Playfair Display"/>
                  <a:sym typeface="Playfair Display"/>
                </a:rPr>
                <a:t>Ube </a:t>
              </a:r>
            </a:p>
            <a:p>
              <a:pPr algn="l">
                <a:lnSpc>
                  <a:spcPts val="2717"/>
                </a:lnSpc>
              </a:pPr>
              <a:r>
                <a:rPr lang="en-US" sz="2986" spc="14">
                  <a:solidFill>
                    <a:srgbClr val="7B4E7D"/>
                  </a:solidFill>
                  <a:latin typeface="Playfair Display"/>
                  <a:ea typeface="Playfair Display"/>
                  <a:cs typeface="Playfair Display"/>
                  <a:sym typeface="Playfair Display"/>
                </a:rPr>
                <a:t>Agency</a:t>
              </a:r>
            </a:p>
          </p:txBody>
        </p:sp>
      </p:grpSp>
      <p:sp>
        <p:nvSpPr>
          <p:cNvPr name="TextBox 11" id="11"/>
          <p:cNvSpPr txBox="true"/>
          <p:nvPr/>
        </p:nvSpPr>
        <p:spPr>
          <a:xfrm rot="0">
            <a:off x="1028700" y="6895033"/>
            <a:ext cx="13017012" cy="2946400"/>
          </a:xfrm>
          <a:prstGeom prst="rect">
            <a:avLst/>
          </a:prstGeom>
        </p:spPr>
        <p:txBody>
          <a:bodyPr anchor="t" rtlCol="false" tIns="0" lIns="0" bIns="0" rIns="0">
            <a:spAutoFit/>
          </a:bodyPr>
          <a:lstStyle/>
          <a:p>
            <a:pPr algn="l">
              <a:lnSpc>
                <a:spcPts val="4810"/>
              </a:lnSpc>
            </a:pPr>
          </a:p>
          <a:p>
            <a:pPr algn="l" marL="561341" indent="-280670" lvl="1">
              <a:lnSpc>
                <a:spcPts val="4680"/>
              </a:lnSpc>
              <a:buFont typeface="Arial"/>
              <a:buChar char="•"/>
            </a:pPr>
            <a:r>
              <a:rPr lang="en-US" b="true" sz="2600">
                <a:solidFill>
                  <a:srgbClr val="7B4E7D"/>
                </a:solidFill>
                <a:latin typeface="Public Sans Bold"/>
                <a:ea typeface="Public Sans Bold"/>
                <a:cs typeface="Public Sans Bold"/>
                <a:sym typeface="Public Sans Bold"/>
              </a:rPr>
              <a:t>Partner</a:t>
            </a:r>
            <a:r>
              <a:rPr lang="en-US" sz="2600">
                <a:solidFill>
                  <a:srgbClr val="7B4E7D"/>
                </a:solidFill>
                <a:latin typeface="Public Sans"/>
                <a:ea typeface="Public Sans"/>
                <a:cs typeface="Public Sans"/>
                <a:sym typeface="Public Sans"/>
              </a:rPr>
              <a:t> with SF-based organizations that know the community best, such as</a:t>
            </a:r>
            <a:r>
              <a:rPr lang="en-US" b="true" sz="2600">
                <a:solidFill>
                  <a:srgbClr val="7B4E7D"/>
                </a:solidFill>
                <a:latin typeface="Public Sans Bold"/>
                <a:ea typeface="Public Sans Bold"/>
                <a:cs typeface="Public Sans Bold"/>
                <a:sym typeface="Public Sans Bold"/>
              </a:rPr>
              <a:t> United Playaz, </a:t>
            </a:r>
            <a:r>
              <a:rPr lang="en-US" sz="2600">
                <a:solidFill>
                  <a:srgbClr val="7B4E7D"/>
                </a:solidFill>
                <a:latin typeface="Public Sans"/>
                <a:ea typeface="Public Sans"/>
                <a:cs typeface="Public Sans"/>
                <a:sym typeface="Public Sans"/>
              </a:rPr>
              <a:t>a violence prevention and youth development organization who have featured known figures such as Steph Curry and Colin Kaepernick.</a:t>
            </a:r>
          </a:p>
          <a:p>
            <a:pPr algn="l">
              <a:lnSpc>
                <a:spcPts val="4680"/>
              </a:lnSpc>
            </a:pPr>
          </a:p>
        </p:txBody>
      </p:sp>
      <p:sp>
        <p:nvSpPr>
          <p:cNvPr name="Freeform 12" id="12"/>
          <p:cNvSpPr/>
          <p:nvPr/>
        </p:nvSpPr>
        <p:spPr>
          <a:xfrm flipH="false" flipV="false" rot="-5400000">
            <a:off x="-11070113" y="-1148745"/>
            <a:ext cx="12801363" cy="12801363"/>
          </a:xfrm>
          <a:custGeom>
            <a:avLst/>
            <a:gdLst/>
            <a:ahLst/>
            <a:cxnLst/>
            <a:rect r="r" b="b" t="t" l="l"/>
            <a:pathLst>
              <a:path h="12801363" w="12801363">
                <a:moveTo>
                  <a:pt x="0" y="0"/>
                </a:moveTo>
                <a:lnTo>
                  <a:pt x="12801362" y="0"/>
                </a:lnTo>
                <a:lnTo>
                  <a:pt x="12801362" y="12801363"/>
                </a:lnTo>
                <a:lnTo>
                  <a:pt x="0" y="128013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DAGW_BBn_eg</dc:identifier>
  <dcterms:modified xsi:type="dcterms:W3CDTF">2011-08-01T06:04:30Z</dcterms:modified>
  <cp:revision>1</cp:revision>
  <dc:title>B.O.S.S. Improvements </dc:title>
</cp:coreProperties>
</file>